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145707050" r:id="rId2"/>
    <p:sldId id="2145707040" r:id="rId3"/>
    <p:sldId id="2145707047" r:id="rId4"/>
    <p:sldId id="2145707049" r:id="rId5"/>
    <p:sldId id="2145707046" r:id="rId6"/>
    <p:sldId id="2145707048" r:id="rId7"/>
    <p:sldId id="2145707044" r:id="rId8"/>
    <p:sldId id="2145707045" r:id="rId9"/>
  </p:sldIdLst>
  <p:sldSz cx="12192000"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D2DEEF"/>
    <a:srgbClr val="002060"/>
    <a:srgbClr val="385723"/>
    <a:srgbClr val="0070C0"/>
    <a:srgbClr val="00B0F0"/>
    <a:srgbClr val="11A6E1"/>
    <a:srgbClr val="BEE9FA"/>
    <a:srgbClr val="FFCCFF"/>
    <a:srgbClr val="1B2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4249" autoAdjust="0"/>
  </p:normalViewPr>
  <p:slideViewPr>
    <p:cSldViewPr snapToGrid="0">
      <p:cViewPr>
        <p:scale>
          <a:sx n="70" d="100"/>
          <a:sy n="70" d="100"/>
        </p:scale>
        <p:origin x="1134" y="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E1A1B-8EB9-4690-A6E4-51FE1C483533}" type="datetimeFigureOut">
              <a:rPr lang="en-IN" smtClean="0"/>
              <a:t>03-01-2024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C2ED4-479D-4034-B685-B5FE89A201BA}" type="slidenum">
              <a:rPr lang="en-IN" smtClean="0"/>
              <a:t>‹#›</a:t>
            </a:fld>
            <a:endParaRPr lang="en-IN"/>
          </a:p>
        </p:txBody>
      </p:sp>
    </p:spTree>
    <p:extLst>
      <p:ext uri="{BB962C8B-B14F-4D97-AF65-F5344CB8AC3E}">
        <p14:creationId xmlns:p14="http://schemas.microsoft.com/office/powerpoint/2010/main" val="1172296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hyperlink" Target="mailto:services@iebrain.com" TargetMode="External"/><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www.iebrain.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B3F7C1-FC3B-2F2F-B825-9F1325ACDA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A9BFEEB6-062A-EDE3-2552-8B95C14774C0}"/>
              </a:ext>
            </a:extLst>
          </p:cNvPr>
          <p:cNvSpPr/>
          <p:nvPr userDrawn="1"/>
        </p:nvSpPr>
        <p:spPr>
          <a:xfrm>
            <a:off x="0" y="1"/>
            <a:ext cx="3617474" cy="1011693"/>
          </a:xfrm>
          <a:custGeom>
            <a:avLst/>
            <a:gdLst>
              <a:gd name="connsiteX0" fmla="*/ 0 w 3617474"/>
              <a:gd name="connsiteY0" fmla="*/ 0 h 1011693"/>
              <a:gd name="connsiteX1" fmla="*/ 3617474 w 3617474"/>
              <a:gd name="connsiteY1" fmla="*/ 0 h 1011693"/>
              <a:gd name="connsiteX2" fmla="*/ 3617474 w 3617474"/>
              <a:gd name="connsiteY2" fmla="*/ 638976 h 1011693"/>
              <a:gd name="connsiteX3" fmla="*/ 3143181 w 3617474"/>
              <a:gd name="connsiteY3" fmla="*/ 1011693 h 1011693"/>
              <a:gd name="connsiteX4" fmla="*/ 0 w 3617474"/>
              <a:gd name="connsiteY4" fmla="*/ 1011693 h 1011693"/>
              <a:gd name="connsiteX5" fmla="*/ 0 w 3617474"/>
              <a:gd name="connsiteY5" fmla="*/ 0 h 10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74" h="1011693">
                <a:moveTo>
                  <a:pt x="0" y="0"/>
                </a:moveTo>
                <a:lnTo>
                  <a:pt x="3617474" y="0"/>
                </a:lnTo>
                <a:lnTo>
                  <a:pt x="3617474" y="638976"/>
                </a:lnTo>
                <a:cubicBezTo>
                  <a:pt x="3617474" y="844822"/>
                  <a:pt x="3405126" y="1011693"/>
                  <a:pt x="3143181" y="1011693"/>
                </a:cubicBezTo>
                <a:lnTo>
                  <a:pt x="0" y="1011693"/>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itle 1">
            <a:extLst>
              <a:ext uri="{FF2B5EF4-FFF2-40B4-BE49-F238E27FC236}">
                <a16:creationId xmlns:a16="http://schemas.microsoft.com/office/drawing/2014/main" id="{7933B989-39F9-8C66-0727-66642486904D}"/>
              </a:ext>
            </a:extLst>
          </p:cNvPr>
          <p:cNvSpPr>
            <a:spLocks noGrp="1"/>
          </p:cNvSpPr>
          <p:nvPr>
            <p:ph type="ctrTitle"/>
          </p:nvPr>
        </p:nvSpPr>
        <p:spPr>
          <a:xfrm>
            <a:off x="622663" y="2167395"/>
            <a:ext cx="3648891" cy="2387600"/>
          </a:xfrm>
        </p:spPr>
        <p:txBody>
          <a:bodyPr anchor="b">
            <a:normAutofit/>
          </a:bodyPr>
          <a:lstStyle>
            <a:lvl1pPr algn="l">
              <a:defRPr sz="4000">
                <a:solidFill>
                  <a:schemeClr val="bg1"/>
                </a:solidFill>
                <a:latin typeface="Raleway ExtraBold" panose="020B0903030101060003" pitchFamily="34" charset="0"/>
              </a:defRPr>
            </a:lvl1pPr>
          </a:lstStyle>
          <a:p>
            <a:r>
              <a:rPr lang="en-US" dirty="0"/>
              <a:t>Click to edit Master title style</a:t>
            </a:r>
            <a:endParaRPr lang="en-IN" dirty="0"/>
          </a:p>
        </p:txBody>
      </p:sp>
      <p:sp>
        <p:nvSpPr>
          <p:cNvPr id="9" name="Subtitle 2">
            <a:extLst>
              <a:ext uri="{FF2B5EF4-FFF2-40B4-BE49-F238E27FC236}">
                <a16:creationId xmlns:a16="http://schemas.microsoft.com/office/drawing/2014/main" id="{97334F23-7D63-EB10-01F2-43838D1DA2B4}"/>
              </a:ext>
            </a:extLst>
          </p:cNvPr>
          <p:cNvSpPr>
            <a:spLocks noGrp="1"/>
          </p:cNvSpPr>
          <p:nvPr>
            <p:ph type="subTitle" idx="1"/>
          </p:nvPr>
        </p:nvSpPr>
        <p:spPr>
          <a:xfrm>
            <a:off x="622663" y="4647070"/>
            <a:ext cx="3648891" cy="1655762"/>
          </a:xfrm>
        </p:spPr>
        <p:txBody>
          <a:bodyPr/>
          <a:lstStyle>
            <a:lvl1pPr marL="0" indent="0" algn="l">
              <a:buNone/>
              <a:defRPr sz="2400">
                <a:solidFill>
                  <a:schemeClr val="bg1"/>
                </a:solidFill>
                <a:latin typeface="Raleway Medium" panose="020B06030301010600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pic>
        <p:nvPicPr>
          <p:cNvPr id="3" name="Picture 2" descr="A blue and green logo&#10;&#10;Description automatically generated">
            <a:extLst>
              <a:ext uri="{FF2B5EF4-FFF2-40B4-BE49-F238E27FC236}">
                <a16:creationId xmlns:a16="http://schemas.microsoft.com/office/drawing/2014/main" id="{196992A1-2C38-EBB0-140E-F434D368B878}"/>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7455" y="-776477"/>
            <a:ext cx="2733342" cy="2733342"/>
          </a:xfrm>
          <a:prstGeom prst="rect">
            <a:avLst/>
          </a:prstGeom>
        </p:spPr>
      </p:pic>
    </p:spTree>
    <p:extLst>
      <p:ext uri="{BB962C8B-B14F-4D97-AF65-F5344CB8AC3E}">
        <p14:creationId xmlns:p14="http://schemas.microsoft.com/office/powerpoint/2010/main" val="425770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DF85-AD9A-325E-A66C-DE9EA3BEDF39}"/>
              </a:ext>
            </a:extLst>
          </p:cNvPr>
          <p:cNvSpPr>
            <a:spLocks noGrp="1"/>
          </p:cNvSpPr>
          <p:nvPr>
            <p:ph type="ctrTitle"/>
          </p:nvPr>
        </p:nvSpPr>
        <p:spPr>
          <a:xfrm>
            <a:off x="622663" y="2167395"/>
            <a:ext cx="3648891" cy="2387600"/>
          </a:xfrm>
        </p:spPr>
        <p:txBody>
          <a:bodyPr anchor="b">
            <a:normAutofit/>
          </a:bodyPr>
          <a:lstStyle>
            <a:lvl1pPr algn="l">
              <a:defRPr sz="4000">
                <a:solidFill>
                  <a:schemeClr val="bg1"/>
                </a:solidFill>
                <a:latin typeface="Raleway ExtraBold" panose="020B0903030101060003" pitchFamily="34" charset="0"/>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9DFA8A38-1356-D4C9-FA7A-A8142EB66B27}"/>
              </a:ext>
            </a:extLst>
          </p:cNvPr>
          <p:cNvSpPr>
            <a:spLocks noGrp="1"/>
          </p:cNvSpPr>
          <p:nvPr>
            <p:ph type="subTitle" idx="1"/>
          </p:nvPr>
        </p:nvSpPr>
        <p:spPr>
          <a:xfrm>
            <a:off x="622663" y="4647070"/>
            <a:ext cx="3648891" cy="1655762"/>
          </a:xfrm>
        </p:spPr>
        <p:txBody>
          <a:bodyPr/>
          <a:lstStyle>
            <a:lvl1pPr marL="0" indent="0" algn="l">
              <a:buNone/>
              <a:defRPr sz="2400">
                <a:solidFill>
                  <a:schemeClr val="bg1"/>
                </a:solidFill>
                <a:latin typeface="Raleway Medium" panose="020B06030301010600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A8EB59CF-68FF-6C63-1DDC-EB936DB8346B}"/>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pic>
        <p:nvPicPr>
          <p:cNvPr id="16" name="Picture 15" descr="A close-up of a blue and white background&#10;&#10;Description automatically generated">
            <a:extLst>
              <a:ext uri="{FF2B5EF4-FFF2-40B4-BE49-F238E27FC236}">
                <a16:creationId xmlns:a16="http://schemas.microsoft.com/office/drawing/2014/main" id="{2A82FBC4-F366-D509-AD7B-76C0CA394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7F112BA6-3275-A03F-7638-5223AE56FB6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5B44F1-B11D-6380-2891-A7581AEF6B00}"/>
              </a:ext>
            </a:extLst>
          </p:cNvPr>
          <p:cNvSpPr>
            <a:spLocks noGrp="1"/>
          </p:cNvSpPr>
          <p:nvPr>
            <p:ph type="sldNum" sz="quarter" idx="12"/>
          </p:nvPr>
        </p:nvSpPr>
        <p:spPr/>
        <p:txBody>
          <a:bodyPr/>
          <a:lstStyle/>
          <a:p>
            <a:fld id="{FE9301C3-5C28-4195-B06A-EC354ACF53E7}" type="slidenum">
              <a:rPr lang="en-IN" smtClean="0"/>
              <a:t>‹#›</a:t>
            </a:fld>
            <a:endParaRPr lang="en-IN" dirty="0"/>
          </a:p>
        </p:txBody>
      </p:sp>
      <p:pic>
        <p:nvPicPr>
          <p:cNvPr id="11" name="Picture 10" descr="A logo with a black background&#10;&#10;Description automatically generated">
            <a:extLst>
              <a:ext uri="{FF2B5EF4-FFF2-40B4-BE49-F238E27FC236}">
                <a16:creationId xmlns:a16="http://schemas.microsoft.com/office/drawing/2014/main" id="{3A6FD7D9-6476-610B-BB82-2F7A5FC053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125" y="555168"/>
            <a:ext cx="2994475" cy="692175"/>
          </a:xfrm>
          <a:prstGeom prst="rect">
            <a:avLst/>
          </a:prstGeom>
        </p:spPr>
      </p:pic>
    </p:spTree>
    <p:extLst>
      <p:ext uri="{BB962C8B-B14F-4D97-AF65-F5344CB8AC3E}">
        <p14:creationId xmlns:p14="http://schemas.microsoft.com/office/powerpoint/2010/main" val="76112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A520EEE-6B8E-A2B6-21BE-4148715044AC}"/>
              </a:ext>
            </a:extLst>
          </p:cNvPr>
          <p:cNvPicPr>
            <a:picLocks noChangeAspect="1" noChangeArrowheads="1"/>
          </p:cNvPicPr>
          <p:nvPr userDrawn="1"/>
        </p:nvPicPr>
        <p:blipFill rotWithShape="1">
          <a:blip r:embed="rId2">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18248" b="42030"/>
          <a:stretch/>
        </p:blipFill>
        <p:spPr bwMode="auto">
          <a:xfrm>
            <a:off x="0" y="0"/>
            <a:ext cx="12192000" cy="2724151"/>
          </a:xfrm>
          <a:prstGeom prst="rect">
            <a:avLst/>
          </a:prstGeom>
          <a:noFill/>
        </p:spPr>
      </p:pic>
      <p:sp>
        <p:nvSpPr>
          <p:cNvPr id="8" name="Rectangle 7">
            <a:extLst>
              <a:ext uri="{FF2B5EF4-FFF2-40B4-BE49-F238E27FC236}">
                <a16:creationId xmlns:a16="http://schemas.microsoft.com/office/drawing/2014/main" id="{5F843825-6FA1-6DFD-3849-E19B782528ED}"/>
              </a:ext>
            </a:extLst>
          </p:cNvPr>
          <p:cNvSpPr/>
          <p:nvPr userDrawn="1"/>
        </p:nvSpPr>
        <p:spPr>
          <a:xfrm rot="16200000">
            <a:off x="4733924" y="-4733925"/>
            <a:ext cx="2724151" cy="12192000"/>
          </a:xfrm>
          <a:prstGeom prst="rect">
            <a:avLst/>
          </a:prstGeom>
          <a:gradFill flip="none" rotWithShape="1">
            <a:gsLst>
              <a:gs pos="32000">
                <a:srgbClr val="043871"/>
              </a:gs>
              <a:gs pos="100000">
                <a:srgbClr val="02346E">
                  <a:alpha val="3900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Footer Placeholder 4">
            <a:extLst>
              <a:ext uri="{FF2B5EF4-FFF2-40B4-BE49-F238E27FC236}">
                <a16:creationId xmlns:a16="http://schemas.microsoft.com/office/drawing/2014/main" id="{E0CF5035-9921-EA45-3399-71028164D3A3}"/>
              </a:ext>
            </a:extLst>
          </p:cNvPr>
          <p:cNvSpPr>
            <a:spLocks noGrp="1"/>
          </p:cNvSpPr>
          <p:nvPr>
            <p:ph type="ftr" sz="quarter" idx="11"/>
          </p:nvPr>
        </p:nvSpPr>
        <p:spPr>
          <a:xfrm>
            <a:off x="4038600" y="6419850"/>
            <a:ext cx="4114800" cy="365125"/>
          </a:xfrm>
        </p:spPr>
        <p:txBody>
          <a:bodyPr/>
          <a:lstStyle/>
          <a:p>
            <a:endParaRPr lang="en-IN" dirty="0"/>
          </a:p>
        </p:txBody>
      </p:sp>
      <p:sp>
        <p:nvSpPr>
          <p:cNvPr id="5" name="Date Placeholder 3">
            <a:extLst>
              <a:ext uri="{FF2B5EF4-FFF2-40B4-BE49-F238E27FC236}">
                <a16:creationId xmlns:a16="http://schemas.microsoft.com/office/drawing/2014/main" id="{A17653B9-C797-2AE1-5C7E-46C640CB6B69}"/>
              </a:ext>
            </a:extLst>
          </p:cNvPr>
          <p:cNvSpPr txBox="1">
            <a:spLocks/>
          </p:cNvSpPr>
          <p:nvPr userDrawn="1"/>
        </p:nvSpPr>
        <p:spPr>
          <a:xfrm>
            <a:off x="838200" y="64198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6" name="Rectangle 5">
            <a:extLst>
              <a:ext uri="{FF2B5EF4-FFF2-40B4-BE49-F238E27FC236}">
                <a16:creationId xmlns:a16="http://schemas.microsoft.com/office/drawing/2014/main" id="{54FE0070-55AB-21DE-6156-4D23EC657EEF}"/>
              </a:ext>
            </a:extLst>
          </p:cNvPr>
          <p:cNvSpPr/>
          <p:nvPr userDrawn="1"/>
        </p:nvSpPr>
        <p:spPr>
          <a:xfrm>
            <a:off x="236126" y="6506477"/>
            <a:ext cx="3124253"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2024 |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sp>
        <p:nvSpPr>
          <p:cNvPr id="13" name="Oval 12">
            <a:extLst>
              <a:ext uri="{FF2B5EF4-FFF2-40B4-BE49-F238E27FC236}">
                <a16:creationId xmlns:a16="http://schemas.microsoft.com/office/drawing/2014/main" id="{EE660F21-FD8B-9DA7-99C5-836FCE5E0FBC}"/>
              </a:ext>
            </a:extLst>
          </p:cNvPr>
          <p:cNvSpPr/>
          <p:nvPr userDrawn="1"/>
        </p:nvSpPr>
        <p:spPr>
          <a:xfrm>
            <a:off x="11332368" y="6442944"/>
            <a:ext cx="331788" cy="342490"/>
          </a:xfrm>
          <a:prstGeom prst="ellipse">
            <a:avLst/>
          </a:prstGeom>
          <a:solidFill>
            <a:srgbClr val="041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D"/>
          </a:p>
        </p:txBody>
      </p:sp>
      <p:sp>
        <p:nvSpPr>
          <p:cNvPr id="14" name="TextBox 13">
            <a:extLst>
              <a:ext uri="{FF2B5EF4-FFF2-40B4-BE49-F238E27FC236}">
                <a16:creationId xmlns:a16="http://schemas.microsoft.com/office/drawing/2014/main" id="{AC4B4BBA-A475-5BE0-8A19-9747AA73B214}"/>
              </a:ext>
            </a:extLst>
          </p:cNvPr>
          <p:cNvSpPr txBox="1"/>
          <p:nvPr userDrawn="1"/>
        </p:nvSpPr>
        <p:spPr>
          <a:xfrm>
            <a:off x="11375231" y="6537245"/>
            <a:ext cx="246062"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19DA9A17-D495-DACD-A51C-68AAE461A2D4}"/>
              </a:ext>
            </a:extLst>
          </p:cNvPr>
          <p:cNvCxnSpPr>
            <a:cxnSpLocks/>
          </p:cNvCxnSpPr>
          <p:nvPr userDrawn="1"/>
        </p:nvCxnSpPr>
        <p:spPr>
          <a:xfrm flipH="1">
            <a:off x="11757025" y="6614189"/>
            <a:ext cx="434977" cy="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198C215-E6E7-17AE-FC8D-7ED117ABC6BF}"/>
              </a:ext>
            </a:extLst>
          </p:cNvPr>
          <p:cNvSpPr/>
          <p:nvPr userDrawn="1"/>
        </p:nvSpPr>
        <p:spPr>
          <a:xfrm>
            <a:off x="11959771" y="6442944"/>
            <a:ext cx="232229" cy="478556"/>
          </a:xfrm>
          <a:prstGeom prst="rect">
            <a:avLst/>
          </a:prstGeom>
          <a:solidFill>
            <a:srgbClr val="6FD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a:extLst>
              <a:ext uri="{FF2B5EF4-FFF2-40B4-BE49-F238E27FC236}">
                <a16:creationId xmlns:a16="http://schemas.microsoft.com/office/drawing/2014/main" id="{E03EA14F-57ED-C675-3F70-6E26FCD8F2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09842" y="6476356"/>
            <a:ext cx="1568315" cy="247629"/>
          </a:xfrm>
          <a:prstGeom prst="rect">
            <a:avLst/>
          </a:prstGeom>
        </p:spPr>
      </p:pic>
      <p:cxnSp>
        <p:nvCxnSpPr>
          <p:cNvPr id="18" name="Straight Connector 17">
            <a:extLst>
              <a:ext uri="{FF2B5EF4-FFF2-40B4-BE49-F238E27FC236}">
                <a16:creationId xmlns:a16="http://schemas.microsoft.com/office/drawing/2014/main" id="{023C51D7-8FBC-5B76-597A-23F661F8DA13}"/>
              </a:ext>
            </a:extLst>
          </p:cNvPr>
          <p:cNvCxnSpPr>
            <a:cxnSpLocks/>
          </p:cNvCxnSpPr>
          <p:nvPr userDrawn="1"/>
        </p:nvCxnSpPr>
        <p:spPr>
          <a:xfrm>
            <a:off x="3395870" y="6621893"/>
            <a:ext cx="5989430" cy="0"/>
          </a:xfrm>
          <a:prstGeom prst="line">
            <a:avLst/>
          </a:prstGeom>
          <a:ln>
            <a:solidFill>
              <a:srgbClr val="6FD5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14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E1F2-AA91-CD4D-2FF8-6170F05B396D}"/>
              </a:ext>
            </a:extLst>
          </p:cNvPr>
          <p:cNvSpPr>
            <a:spLocks noGrp="1"/>
          </p:cNvSpPr>
          <p:nvPr>
            <p:ph type="title"/>
          </p:nvPr>
        </p:nvSpPr>
        <p:spPr>
          <a:xfrm>
            <a:off x="1658984" y="352063"/>
            <a:ext cx="9694816" cy="1325563"/>
          </a:xfrm>
        </p:spPr>
        <p:txBody>
          <a:bodyPr/>
          <a:lstStyle>
            <a:lvl1pPr>
              <a:defRPr>
                <a:latin typeface="Raleway SemiBold" panose="020B0703030101060003"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78317DB6-AF88-D387-81B8-BD531606B17F}"/>
              </a:ext>
            </a:extLst>
          </p:cNvPr>
          <p:cNvSpPr>
            <a:spLocks noGrp="1"/>
          </p:cNvSpPr>
          <p:nvPr>
            <p:ph idx="1"/>
          </p:nvPr>
        </p:nvSpPr>
        <p:spPr>
          <a:xfrm>
            <a:off x="1658984" y="1825625"/>
            <a:ext cx="9694816" cy="4351338"/>
          </a:xfrm>
        </p:spPr>
        <p:txBody>
          <a:bodyPr/>
          <a:lstStyle>
            <a:lvl1pPr>
              <a:defRPr>
                <a:latin typeface="Raleway Medium" panose="020B0603030101060003" pitchFamily="34" charset="0"/>
              </a:defRPr>
            </a:lvl1pPr>
            <a:lvl2pPr>
              <a:defRPr>
                <a:latin typeface="Raleway Medium" panose="020B0603030101060003" pitchFamily="34" charset="0"/>
              </a:defRPr>
            </a:lvl2pPr>
            <a:lvl3pPr>
              <a:defRPr>
                <a:latin typeface="Raleway Medium" panose="020B0603030101060003" pitchFamily="34" charset="0"/>
              </a:defRPr>
            </a:lvl3pPr>
            <a:lvl4pPr>
              <a:defRPr>
                <a:latin typeface="Raleway Medium" panose="020B0603030101060003" pitchFamily="34" charset="0"/>
              </a:defRPr>
            </a:lvl4pPr>
            <a:lvl5pPr>
              <a:defRPr>
                <a:latin typeface="Raleway Medium" panose="020B06030301010600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TextBox 11">
            <a:extLst>
              <a:ext uri="{FF2B5EF4-FFF2-40B4-BE49-F238E27FC236}">
                <a16:creationId xmlns:a16="http://schemas.microsoft.com/office/drawing/2014/main" id="{C4B7E247-86D0-4F8B-BAD1-23F8F355437C}"/>
              </a:ext>
            </a:extLst>
          </p:cNvPr>
          <p:cNvSpPr txBox="1"/>
          <p:nvPr userDrawn="1"/>
        </p:nvSpPr>
        <p:spPr>
          <a:xfrm>
            <a:off x="11375231" y="6537245"/>
            <a:ext cx="246062" cy="153888"/>
          </a:xfrm>
          <a:prstGeom prst="rect">
            <a:avLst/>
          </a:prstGeom>
          <a:noFill/>
        </p:spPr>
        <p:txBody>
          <a:bodyPr wrap="square" lIns="0" tIns="0" rIns="0" bIns="0" rtlCol="0" anchor="ctr">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3B59EEAC-E548-200F-FF14-F0212BE15A0B}"/>
              </a:ext>
            </a:extLst>
          </p:cNvPr>
          <p:cNvCxnSpPr>
            <a:cxnSpLocks/>
          </p:cNvCxnSpPr>
          <p:nvPr userDrawn="1"/>
        </p:nvCxnSpPr>
        <p:spPr>
          <a:xfrm flipH="1">
            <a:off x="11757025" y="6614189"/>
            <a:ext cx="434977" cy="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A6D6060-AE87-0581-2953-51165D1CC68F}"/>
              </a:ext>
            </a:extLst>
          </p:cNvPr>
          <p:cNvSpPr/>
          <p:nvPr userDrawn="1"/>
        </p:nvSpPr>
        <p:spPr>
          <a:xfrm>
            <a:off x="11959771" y="6442944"/>
            <a:ext cx="232229" cy="478556"/>
          </a:xfrm>
          <a:prstGeom prst="rect">
            <a:avLst/>
          </a:prstGeom>
          <a:solidFill>
            <a:srgbClr val="6FD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3297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6C33-41CD-B2C9-A9A0-413F945555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94EBBD-EBDB-0009-42A4-F5597A1E06BF}"/>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sp>
        <p:nvSpPr>
          <p:cNvPr id="4" name="Footer Placeholder 3">
            <a:extLst>
              <a:ext uri="{FF2B5EF4-FFF2-40B4-BE49-F238E27FC236}">
                <a16:creationId xmlns:a16="http://schemas.microsoft.com/office/drawing/2014/main" id="{7D748448-8895-C2E6-608F-0A1039A3A78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094DB56-AF63-4A27-C2A9-CF61B5CD427C}"/>
              </a:ext>
            </a:extLst>
          </p:cNvPr>
          <p:cNvSpPr>
            <a:spLocks noGrp="1"/>
          </p:cNvSpPr>
          <p:nvPr>
            <p:ph type="sldNum" sz="quarter" idx="12"/>
          </p:nvPr>
        </p:nvSpPr>
        <p:spPr/>
        <p:txBody>
          <a:bodyPr/>
          <a:lstStyle/>
          <a:p>
            <a:fld id="{FE9301C3-5C28-4195-B06A-EC354ACF53E7}" type="slidenum">
              <a:rPr lang="en-IN" smtClean="0"/>
              <a:t>‹#›</a:t>
            </a:fld>
            <a:endParaRPr lang="en-IN" dirty="0"/>
          </a:p>
        </p:txBody>
      </p:sp>
      <p:pic>
        <p:nvPicPr>
          <p:cNvPr id="6" name="Graphic 5">
            <a:extLst>
              <a:ext uri="{FF2B5EF4-FFF2-40B4-BE49-F238E27FC236}">
                <a16:creationId xmlns:a16="http://schemas.microsoft.com/office/drawing/2014/main" id="{67C55D5F-FCC1-51CB-24D6-CE52766751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970868"/>
          </a:xfrm>
          <a:prstGeom prst="rect">
            <a:avLst/>
          </a:prstGeom>
        </p:spPr>
      </p:pic>
      <p:pic>
        <p:nvPicPr>
          <p:cNvPr id="7" name="Graphic 6">
            <a:extLst>
              <a:ext uri="{FF2B5EF4-FFF2-40B4-BE49-F238E27FC236}">
                <a16:creationId xmlns:a16="http://schemas.microsoft.com/office/drawing/2014/main" id="{BA413829-4CA2-3FC9-1D41-F1A0ACCD32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434286" y="-1"/>
            <a:ext cx="2550010" cy="594586"/>
          </a:xfrm>
          <a:prstGeom prst="rect">
            <a:avLst/>
          </a:prstGeom>
          <a:effectLst>
            <a:outerShdw blurRad="215900" dist="38100" dir="5400000" sx="97000" sy="97000" algn="t" rotWithShape="0">
              <a:prstClr val="black">
                <a:alpha val="18000"/>
              </a:prstClr>
            </a:outerShdw>
          </a:effectLst>
        </p:spPr>
      </p:pic>
      <p:sp>
        <p:nvSpPr>
          <p:cNvPr id="9" name="Rectangle 8">
            <a:extLst>
              <a:ext uri="{FF2B5EF4-FFF2-40B4-BE49-F238E27FC236}">
                <a16:creationId xmlns:a16="http://schemas.microsoft.com/office/drawing/2014/main" id="{8A430117-727C-31DC-2782-E595A101D623}"/>
              </a:ext>
            </a:extLst>
          </p:cNvPr>
          <p:cNvSpPr/>
          <p:nvPr userDrawn="1"/>
        </p:nvSpPr>
        <p:spPr>
          <a:xfrm>
            <a:off x="9016351" y="6564448"/>
            <a:ext cx="3023264"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2023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pic>
        <p:nvPicPr>
          <p:cNvPr id="10" name="Picture 9">
            <a:extLst>
              <a:ext uri="{FF2B5EF4-FFF2-40B4-BE49-F238E27FC236}">
                <a16:creationId xmlns:a16="http://schemas.microsoft.com/office/drawing/2014/main" id="{E354B8D7-9E44-1829-B926-C37C56490D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2493" y="98255"/>
            <a:ext cx="1981482" cy="469408"/>
          </a:xfrm>
          <a:prstGeom prst="rect">
            <a:avLst/>
          </a:prstGeom>
        </p:spPr>
      </p:pic>
    </p:spTree>
    <p:extLst>
      <p:ext uri="{BB962C8B-B14F-4D97-AF65-F5344CB8AC3E}">
        <p14:creationId xmlns:p14="http://schemas.microsoft.com/office/powerpoint/2010/main" val="16511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A3E00562-CA68-E7C7-86FC-291ACE40340F}"/>
              </a:ext>
            </a:extLst>
          </p:cNvPr>
          <p:cNvPicPr>
            <a:picLocks noChangeAspect="1" noChangeArrowheads="1"/>
          </p:cNvPicPr>
          <p:nvPr userDrawn="1"/>
        </p:nvPicPr>
        <p:blipFill rotWithShape="1">
          <a:blip r:embed="rId2">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t="18248" b="34857"/>
          <a:stretch/>
        </p:blipFill>
        <p:spPr bwMode="auto">
          <a:xfrm>
            <a:off x="0" y="0"/>
            <a:ext cx="12192000" cy="3216058"/>
          </a:xfrm>
          <a:prstGeom prst="rect">
            <a:avLst/>
          </a:prstGeom>
          <a:noFill/>
        </p:spPr>
      </p:pic>
      <p:sp>
        <p:nvSpPr>
          <p:cNvPr id="21" name="Rectangle 20">
            <a:extLst>
              <a:ext uri="{FF2B5EF4-FFF2-40B4-BE49-F238E27FC236}">
                <a16:creationId xmlns:a16="http://schemas.microsoft.com/office/drawing/2014/main" id="{E534292F-EF00-39CE-FA7C-16D93B6177AC}"/>
              </a:ext>
            </a:extLst>
          </p:cNvPr>
          <p:cNvSpPr/>
          <p:nvPr userDrawn="1"/>
        </p:nvSpPr>
        <p:spPr>
          <a:xfrm rot="16200000">
            <a:off x="4487971" y="-4487972"/>
            <a:ext cx="3216058" cy="12192000"/>
          </a:xfrm>
          <a:prstGeom prst="rect">
            <a:avLst/>
          </a:prstGeom>
          <a:gradFill flip="none" rotWithShape="1">
            <a:gsLst>
              <a:gs pos="32000">
                <a:srgbClr val="043871">
                  <a:alpha val="94000"/>
                </a:srgbClr>
              </a:gs>
              <a:gs pos="100000">
                <a:srgbClr val="02346E">
                  <a:alpha val="0"/>
                </a:srgb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Date Placeholder 3">
            <a:extLst>
              <a:ext uri="{FF2B5EF4-FFF2-40B4-BE49-F238E27FC236}">
                <a16:creationId xmlns:a16="http://schemas.microsoft.com/office/drawing/2014/main" id="{53230DAB-4E9E-5845-1AB3-D611C8A8DFAA}"/>
              </a:ext>
            </a:extLst>
          </p:cNvPr>
          <p:cNvSpPr>
            <a:spLocks noGrp="1"/>
          </p:cNvSpPr>
          <p:nvPr>
            <p:ph type="dt" sz="half" idx="10"/>
          </p:nvPr>
        </p:nvSpPr>
        <p:spPr/>
        <p:txBody>
          <a:bodyPr/>
          <a:lstStyle/>
          <a:p>
            <a:fld id="{FF1125A6-8D7F-4670-81E9-B3B8892A956C}" type="datetimeFigureOut">
              <a:rPr lang="en-IN" smtClean="0"/>
              <a:t>03-01-2024</a:t>
            </a:fld>
            <a:endParaRPr lang="en-IN" dirty="0"/>
          </a:p>
        </p:txBody>
      </p:sp>
      <p:sp>
        <p:nvSpPr>
          <p:cNvPr id="5" name="Footer Placeholder 4">
            <a:extLst>
              <a:ext uri="{FF2B5EF4-FFF2-40B4-BE49-F238E27FC236}">
                <a16:creationId xmlns:a16="http://schemas.microsoft.com/office/drawing/2014/main" id="{D4320878-FEC4-F59D-D6CB-AB8525855073}"/>
              </a:ext>
            </a:extLst>
          </p:cNvPr>
          <p:cNvSpPr>
            <a:spLocks noGrp="1"/>
          </p:cNvSpPr>
          <p:nvPr>
            <p:ph type="ftr" sz="quarter" idx="11"/>
          </p:nvPr>
        </p:nvSpPr>
        <p:spPr/>
        <p:txBody>
          <a:bodyPr/>
          <a:lstStyle/>
          <a:p>
            <a:endParaRPr lang="en-IN" dirty="0"/>
          </a:p>
        </p:txBody>
      </p:sp>
      <p:sp>
        <p:nvSpPr>
          <p:cNvPr id="3" name="Rectangle 2">
            <a:extLst>
              <a:ext uri="{FF2B5EF4-FFF2-40B4-BE49-F238E27FC236}">
                <a16:creationId xmlns:a16="http://schemas.microsoft.com/office/drawing/2014/main" id="{ED409514-C5FF-EF58-3C3B-CBED18269F5B}"/>
              </a:ext>
            </a:extLst>
          </p:cNvPr>
          <p:cNvSpPr/>
          <p:nvPr userDrawn="1"/>
        </p:nvSpPr>
        <p:spPr>
          <a:xfrm>
            <a:off x="9016351" y="6564448"/>
            <a:ext cx="3023264" cy="230832"/>
          </a:xfrm>
          <a:prstGeom prst="rect">
            <a:avLst/>
          </a:prstGeom>
        </p:spPr>
        <p:txBody>
          <a:bodyPr wrap="none" lIns="0" rIns="0">
            <a:spAutoFit/>
          </a:bodyPr>
          <a:lstStyle/>
          <a:p>
            <a:pPr algn="l"/>
            <a:r>
              <a:rPr lang="en-US" sz="900" i="0" kern="1200" dirty="0">
                <a:solidFill>
                  <a:schemeClr val="bg2">
                    <a:lumMod val="50000"/>
                  </a:schemeClr>
                </a:solidFill>
                <a:latin typeface="Calibri" panose="020F0502020204030204" pitchFamily="34" charset="0"/>
                <a:ea typeface="+mn-ea"/>
                <a:cs typeface="+mn-cs"/>
              </a:rPr>
              <a:t>Copyright 2023 Ingenious e-Brain Solutions | All Rights Reserved </a:t>
            </a:r>
            <a:endParaRPr lang="en-US" sz="2000" i="0" kern="1200" dirty="0">
              <a:solidFill>
                <a:schemeClr val="bg2">
                  <a:lumMod val="50000"/>
                </a:schemeClr>
              </a:solidFill>
              <a:latin typeface="Calibri" panose="020F0502020204030204" pitchFamily="34" charset="0"/>
              <a:ea typeface="+mn-ea"/>
              <a:cs typeface="+mn-cs"/>
            </a:endParaRPr>
          </a:p>
        </p:txBody>
      </p:sp>
      <p:pic>
        <p:nvPicPr>
          <p:cNvPr id="2" name="Graphic 1">
            <a:extLst>
              <a:ext uri="{FF2B5EF4-FFF2-40B4-BE49-F238E27FC236}">
                <a16:creationId xmlns:a16="http://schemas.microsoft.com/office/drawing/2014/main" id="{9BEBC373-223B-4583-F8AA-F58ABA70FF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492342" y="-1"/>
            <a:ext cx="2491953" cy="594586"/>
          </a:xfrm>
          <a:prstGeom prst="rect">
            <a:avLst/>
          </a:prstGeom>
          <a:effectLst>
            <a:outerShdw blurRad="215900" dist="38100" dir="5400000" sx="97000" sy="97000" algn="t" rotWithShape="0">
              <a:prstClr val="black">
                <a:alpha val="18000"/>
              </a:prstClr>
            </a:outerShdw>
          </a:effectLst>
        </p:spPr>
      </p:pic>
      <p:pic>
        <p:nvPicPr>
          <p:cNvPr id="6" name="Picture 5">
            <a:extLst>
              <a:ext uri="{FF2B5EF4-FFF2-40B4-BE49-F238E27FC236}">
                <a16:creationId xmlns:a16="http://schemas.microsoft.com/office/drawing/2014/main" id="{64991D7A-FAF8-6954-521F-9CE9658DE9F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22493" y="98255"/>
            <a:ext cx="1981482" cy="469408"/>
          </a:xfrm>
          <a:prstGeom prst="rect">
            <a:avLst/>
          </a:prstGeom>
        </p:spPr>
      </p:pic>
    </p:spTree>
    <p:extLst>
      <p:ext uri="{BB962C8B-B14F-4D97-AF65-F5344CB8AC3E}">
        <p14:creationId xmlns:p14="http://schemas.microsoft.com/office/powerpoint/2010/main" val="62253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59BA5E0-6CBF-B75F-45FC-25B3E47BE2E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5418" r="23703"/>
          <a:stretch/>
        </p:blipFill>
        <p:spPr bwMode="auto">
          <a:xfrm>
            <a:off x="6960528" y="0"/>
            <a:ext cx="523147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DD1627-8E02-E319-FB28-0286550A1960}"/>
              </a:ext>
            </a:extLst>
          </p:cNvPr>
          <p:cNvSpPr/>
          <p:nvPr userDrawn="1"/>
        </p:nvSpPr>
        <p:spPr>
          <a:xfrm>
            <a:off x="-1" y="0"/>
            <a:ext cx="4881898" cy="6858000"/>
          </a:xfrm>
          <a:prstGeom prst="rect">
            <a:avLst/>
          </a:prstGeom>
          <a:gradFill flip="none" rotWithShape="1">
            <a:gsLst>
              <a:gs pos="12000">
                <a:srgbClr val="004986"/>
              </a:gs>
              <a:gs pos="50000">
                <a:srgbClr val="00417E"/>
              </a:gs>
              <a:gs pos="100000">
                <a:srgbClr val="004F8A">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6DAE0A44-FF8D-B0B6-4EAC-94677A1EE5FF}"/>
              </a:ext>
            </a:extLst>
          </p:cNvPr>
          <p:cNvSpPr/>
          <p:nvPr userDrawn="1"/>
        </p:nvSpPr>
        <p:spPr>
          <a:xfrm>
            <a:off x="-2" y="0"/>
            <a:ext cx="70473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ontent Placeholder 32">
            <a:extLst>
              <a:ext uri="{FF2B5EF4-FFF2-40B4-BE49-F238E27FC236}">
                <a16:creationId xmlns:a16="http://schemas.microsoft.com/office/drawing/2014/main" id="{92BA9DE9-C56F-D551-FD58-817DCC304111}"/>
              </a:ext>
            </a:extLst>
          </p:cNvPr>
          <p:cNvSpPr txBox="1">
            <a:spLocks/>
          </p:cNvSpPr>
          <p:nvPr userDrawn="1"/>
        </p:nvSpPr>
        <p:spPr>
          <a:xfrm>
            <a:off x="429097" y="5416505"/>
            <a:ext cx="6102333" cy="1183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IN" sz="1050" dirty="0">
                <a:solidFill>
                  <a:schemeClr val="tx1">
                    <a:lumMod val="65000"/>
                    <a:lumOff val="35000"/>
                  </a:schemeClr>
                </a:solidFill>
                <a:latin typeface="Raleway Medium" panose="020B0603030101060003" pitchFamily="34" charset="0"/>
              </a:rPr>
              <a:t>Information provided in this document is for information purposes only. Ingenious e-Brain Solutions is not by means of this presentation rendering any professional advice or services. Under no circumstances will Ingenious e-Brain Solutions or its personnel be liable or responsible for any direct, indirect, incidental, consequential, special, exemplary, punitive, or other damages, arising out of or in any way relating to the information contained herein or its interpretation thereof.</a:t>
            </a:r>
          </a:p>
        </p:txBody>
      </p:sp>
      <p:sp>
        <p:nvSpPr>
          <p:cNvPr id="9" name="Oval 8">
            <a:extLst>
              <a:ext uri="{FF2B5EF4-FFF2-40B4-BE49-F238E27FC236}">
                <a16:creationId xmlns:a16="http://schemas.microsoft.com/office/drawing/2014/main" id="{9654C321-117E-6069-C91A-B2FD5AE78F84}"/>
              </a:ext>
            </a:extLst>
          </p:cNvPr>
          <p:cNvSpPr/>
          <p:nvPr userDrawn="1"/>
        </p:nvSpPr>
        <p:spPr>
          <a:xfrm>
            <a:off x="11398233" y="6070600"/>
            <a:ext cx="443822" cy="4438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bject 7">
            <a:extLst>
              <a:ext uri="{FF2B5EF4-FFF2-40B4-BE49-F238E27FC236}">
                <a16:creationId xmlns:a16="http://schemas.microsoft.com/office/drawing/2014/main" id="{909404C4-B518-FFE8-B64F-2454F1A548D9}"/>
              </a:ext>
            </a:extLst>
          </p:cNvPr>
          <p:cNvSpPr txBox="1"/>
          <p:nvPr userDrawn="1"/>
        </p:nvSpPr>
        <p:spPr>
          <a:xfrm>
            <a:off x="1106609" y="3867651"/>
            <a:ext cx="1906566" cy="424451"/>
          </a:xfrm>
          <a:prstGeom prst="rect">
            <a:avLst/>
          </a:prstGeom>
          <a:effectLst/>
        </p:spPr>
        <p:txBody>
          <a:bodyPr wrap="square" lIns="0" tIns="0" rIns="0" bIns="0" rtlCol="0">
            <a:noAutofit/>
          </a:bodyPr>
          <a:lstStyle/>
          <a:p>
            <a:pPr marL="12724" algn="l">
              <a:lnSpc>
                <a:spcPts val="1553"/>
              </a:lnSpc>
              <a:spcBef>
                <a:spcPts val="77"/>
              </a:spcBef>
            </a:pP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se</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r</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vi</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c</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es@ie</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b</a:t>
            </a:r>
            <a:r>
              <a:rPr sz="1200" spc="-25"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r</a:t>
            </a:r>
            <a:r>
              <a:rPr sz="1200" spc="4"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a</a:t>
            </a:r>
            <a:r>
              <a:rPr sz="1200" dirty="0">
                <a:solidFill>
                  <a:schemeClr val="tx1">
                    <a:lumMod val="65000"/>
                    <a:lumOff val="35000"/>
                  </a:schemeClr>
                </a:solidFill>
                <a:latin typeface="Verdana"/>
                <a:cs typeface="Verdana"/>
                <a:hlinkClick r:id="rId3">
                  <a:extLst>
                    <a:ext uri="{A12FA001-AC4F-418D-AE19-62706E023703}">
                      <ahyp:hlinkClr xmlns:ahyp="http://schemas.microsoft.com/office/drawing/2018/hyperlinkcolor" val="tx"/>
                    </a:ext>
                  </a:extLst>
                </a:hlinkClick>
              </a:rPr>
              <a:t>in.com</a:t>
            </a:r>
            <a:endParaRPr lang="en-US" sz="1200" dirty="0">
              <a:solidFill>
                <a:schemeClr val="tx1">
                  <a:lumMod val="65000"/>
                  <a:lumOff val="35000"/>
                </a:schemeClr>
              </a:solidFill>
              <a:latin typeface="Verdana"/>
              <a:cs typeface="Verdana"/>
            </a:endParaRPr>
          </a:p>
          <a:p>
            <a:pPr marL="12724" algn="l">
              <a:lnSpc>
                <a:spcPts val="1553"/>
              </a:lnSpc>
              <a:spcBef>
                <a:spcPts val="77"/>
              </a:spcBef>
            </a:pP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ww</a:t>
            </a:r>
            <a:r>
              <a:rPr lang="en-IN" sz="1200" spc="-44"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w</a:t>
            </a: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.ieb</a:t>
            </a:r>
            <a:r>
              <a:rPr lang="en-IN" sz="1200" spc="-25"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r</a:t>
            </a:r>
            <a:r>
              <a:rPr lang="en-IN" sz="1200" spc="4"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a</a:t>
            </a:r>
            <a:r>
              <a:rPr lang="en-IN" sz="1200" dirty="0">
                <a:solidFill>
                  <a:schemeClr val="tx1">
                    <a:lumMod val="65000"/>
                    <a:lumOff val="35000"/>
                  </a:schemeClr>
                </a:solidFill>
                <a:latin typeface="Verdana"/>
                <a:cs typeface="Verdana"/>
                <a:hlinkClick r:id="rId4">
                  <a:extLst>
                    <a:ext uri="{A12FA001-AC4F-418D-AE19-62706E023703}">
                      <ahyp:hlinkClr xmlns:ahyp="http://schemas.microsoft.com/office/drawing/2018/hyperlinkcolor" val="tx"/>
                    </a:ext>
                  </a:extLst>
                </a:hlinkClick>
              </a:rPr>
              <a:t>in.com</a:t>
            </a:r>
            <a:endParaRPr sz="1200" dirty="0">
              <a:solidFill>
                <a:schemeClr val="tx1">
                  <a:lumMod val="65000"/>
                  <a:lumOff val="35000"/>
                </a:schemeClr>
              </a:solidFill>
              <a:latin typeface="Verdana"/>
              <a:cs typeface="Verdana"/>
            </a:endParaRPr>
          </a:p>
        </p:txBody>
      </p:sp>
      <p:sp>
        <p:nvSpPr>
          <p:cNvPr id="3" name="object 14">
            <a:extLst>
              <a:ext uri="{FF2B5EF4-FFF2-40B4-BE49-F238E27FC236}">
                <a16:creationId xmlns:a16="http://schemas.microsoft.com/office/drawing/2014/main" id="{73E223F4-D012-4DE1-5930-4833BF1B492C}"/>
              </a:ext>
            </a:extLst>
          </p:cNvPr>
          <p:cNvSpPr/>
          <p:nvPr userDrawn="1"/>
        </p:nvSpPr>
        <p:spPr>
          <a:xfrm>
            <a:off x="579703" y="2148525"/>
            <a:ext cx="95148" cy="203625"/>
          </a:xfrm>
          <a:custGeom>
            <a:avLst/>
            <a:gdLst/>
            <a:ahLst/>
            <a:cxnLst/>
            <a:rect l="l" t="t" r="r" b="b"/>
            <a:pathLst>
              <a:path w="129004" h="250978">
                <a:moveTo>
                  <a:pt x="129004" y="0"/>
                </a:moveTo>
                <a:lnTo>
                  <a:pt x="125638" y="3571"/>
                </a:lnTo>
                <a:lnTo>
                  <a:pt x="82333" y="3441"/>
                </a:lnTo>
                <a:lnTo>
                  <a:pt x="84608" y="9172"/>
                </a:lnTo>
                <a:lnTo>
                  <a:pt x="118815" y="18150"/>
                </a:lnTo>
                <a:lnTo>
                  <a:pt x="118177" y="22774"/>
                </a:lnTo>
                <a:lnTo>
                  <a:pt x="118542" y="27594"/>
                </a:lnTo>
                <a:lnTo>
                  <a:pt x="120088" y="32479"/>
                </a:lnTo>
                <a:lnTo>
                  <a:pt x="121362" y="36572"/>
                </a:lnTo>
                <a:lnTo>
                  <a:pt x="123182" y="40024"/>
                </a:lnTo>
                <a:lnTo>
                  <a:pt x="125911" y="42694"/>
                </a:lnTo>
                <a:lnTo>
                  <a:pt x="129004" y="0"/>
                </a:lnTo>
                <a:close/>
              </a:path>
              <a:path w="129004" h="250978">
                <a:moveTo>
                  <a:pt x="320329" y="565931"/>
                </a:moveTo>
                <a:lnTo>
                  <a:pt x="296946" y="565931"/>
                </a:lnTo>
                <a:lnTo>
                  <a:pt x="287660" y="490951"/>
                </a:lnTo>
                <a:lnTo>
                  <a:pt x="300954" y="483771"/>
                </a:lnTo>
                <a:lnTo>
                  <a:pt x="306239" y="473342"/>
                </a:lnTo>
                <a:lnTo>
                  <a:pt x="306597" y="460750"/>
                </a:lnTo>
                <a:lnTo>
                  <a:pt x="306076" y="448247"/>
                </a:lnTo>
                <a:lnTo>
                  <a:pt x="305182" y="435589"/>
                </a:lnTo>
                <a:lnTo>
                  <a:pt x="303926" y="422944"/>
                </a:lnTo>
                <a:lnTo>
                  <a:pt x="302318" y="410305"/>
                </a:lnTo>
                <a:lnTo>
                  <a:pt x="308053" y="408285"/>
                </a:lnTo>
                <a:lnTo>
                  <a:pt x="311407" y="406082"/>
                </a:lnTo>
                <a:lnTo>
                  <a:pt x="312317" y="401913"/>
                </a:lnTo>
                <a:lnTo>
                  <a:pt x="310542" y="390312"/>
                </a:lnTo>
                <a:lnTo>
                  <a:pt x="308589" y="377806"/>
                </a:lnTo>
                <a:lnTo>
                  <a:pt x="306577" y="365268"/>
                </a:lnTo>
                <a:lnTo>
                  <a:pt x="304494" y="352715"/>
                </a:lnTo>
                <a:lnTo>
                  <a:pt x="302329" y="340160"/>
                </a:lnTo>
                <a:lnTo>
                  <a:pt x="300069" y="327621"/>
                </a:lnTo>
                <a:lnTo>
                  <a:pt x="297702" y="315113"/>
                </a:lnTo>
                <a:lnTo>
                  <a:pt x="295217" y="302651"/>
                </a:lnTo>
                <a:lnTo>
                  <a:pt x="309810" y="296353"/>
                </a:lnTo>
                <a:lnTo>
                  <a:pt x="320902" y="288623"/>
                </a:lnTo>
                <a:lnTo>
                  <a:pt x="328190" y="279413"/>
                </a:lnTo>
                <a:lnTo>
                  <a:pt x="331782" y="268531"/>
                </a:lnTo>
                <a:lnTo>
                  <a:pt x="331784" y="255787"/>
                </a:lnTo>
                <a:lnTo>
                  <a:pt x="340342" y="243032"/>
                </a:lnTo>
                <a:lnTo>
                  <a:pt x="354906" y="239377"/>
                </a:lnTo>
                <a:lnTo>
                  <a:pt x="364453" y="232622"/>
                </a:lnTo>
                <a:lnTo>
                  <a:pt x="367912" y="229821"/>
                </a:lnTo>
                <a:lnTo>
                  <a:pt x="371007" y="226695"/>
                </a:lnTo>
                <a:lnTo>
                  <a:pt x="373632" y="223308"/>
                </a:lnTo>
                <a:lnTo>
                  <a:pt x="377638" y="218238"/>
                </a:lnTo>
                <a:lnTo>
                  <a:pt x="384375" y="208859"/>
                </a:lnTo>
                <a:lnTo>
                  <a:pt x="384011" y="203203"/>
                </a:lnTo>
                <a:lnTo>
                  <a:pt x="379277" y="195974"/>
                </a:lnTo>
                <a:lnTo>
                  <a:pt x="391471" y="182543"/>
                </a:lnTo>
                <a:lnTo>
                  <a:pt x="391471" y="182265"/>
                </a:lnTo>
                <a:lnTo>
                  <a:pt x="383556" y="168119"/>
                </a:lnTo>
                <a:lnTo>
                  <a:pt x="319418" y="152172"/>
                </a:lnTo>
                <a:lnTo>
                  <a:pt x="301772" y="172548"/>
                </a:lnTo>
                <a:lnTo>
                  <a:pt x="300140" y="171153"/>
                </a:lnTo>
                <a:lnTo>
                  <a:pt x="289229" y="164144"/>
                </a:lnTo>
                <a:lnTo>
                  <a:pt x="277843" y="159195"/>
                </a:lnTo>
                <a:lnTo>
                  <a:pt x="278481" y="154191"/>
                </a:lnTo>
                <a:lnTo>
                  <a:pt x="277297" y="150218"/>
                </a:lnTo>
                <a:lnTo>
                  <a:pt x="273109" y="145203"/>
                </a:lnTo>
                <a:lnTo>
                  <a:pt x="273651" y="136039"/>
                </a:lnTo>
                <a:lnTo>
                  <a:pt x="270486" y="123317"/>
                </a:lnTo>
                <a:lnTo>
                  <a:pt x="263362" y="112694"/>
                </a:lnTo>
                <a:lnTo>
                  <a:pt x="253198" y="105148"/>
                </a:lnTo>
                <a:lnTo>
                  <a:pt x="240911" y="101661"/>
                </a:lnTo>
                <a:lnTo>
                  <a:pt x="236086" y="96646"/>
                </a:lnTo>
                <a:lnTo>
                  <a:pt x="227984" y="94638"/>
                </a:lnTo>
                <a:lnTo>
                  <a:pt x="219987" y="93596"/>
                </a:lnTo>
                <a:lnTo>
                  <a:pt x="218440" y="85324"/>
                </a:lnTo>
                <a:lnTo>
                  <a:pt x="216801" y="80764"/>
                </a:lnTo>
                <a:lnTo>
                  <a:pt x="211065" y="77388"/>
                </a:lnTo>
                <a:lnTo>
                  <a:pt x="215526" y="75109"/>
                </a:lnTo>
                <a:lnTo>
                  <a:pt x="218531" y="71917"/>
                </a:lnTo>
                <a:lnTo>
                  <a:pt x="218167" y="67944"/>
                </a:lnTo>
                <a:lnTo>
                  <a:pt x="215915" y="55026"/>
                </a:lnTo>
                <a:lnTo>
                  <a:pt x="211976" y="42694"/>
                </a:lnTo>
                <a:lnTo>
                  <a:pt x="215617" y="39242"/>
                </a:lnTo>
                <a:lnTo>
                  <a:pt x="217620" y="33771"/>
                </a:lnTo>
                <a:lnTo>
                  <a:pt x="215617" y="26943"/>
                </a:lnTo>
                <a:lnTo>
                  <a:pt x="218986" y="25705"/>
                </a:lnTo>
                <a:lnTo>
                  <a:pt x="219168" y="23165"/>
                </a:lnTo>
                <a:lnTo>
                  <a:pt x="218531" y="20430"/>
                </a:lnTo>
                <a:lnTo>
                  <a:pt x="218258" y="18085"/>
                </a:lnTo>
                <a:lnTo>
                  <a:pt x="273655" y="5525"/>
                </a:lnTo>
                <a:lnTo>
                  <a:pt x="211703" y="3441"/>
                </a:lnTo>
                <a:lnTo>
                  <a:pt x="210701" y="2268"/>
                </a:lnTo>
                <a:lnTo>
                  <a:pt x="207970" y="-260"/>
                </a:lnTo>
                <a:lnTo>
                  <a:pt x="236997" y="-36648"/>
                </a:lnTo>
                <a:lnTo>
                  <a:pt x="192508" y="-9053"/>
                </a:lnTo>
                <a:lnTo>
                  <a:pt x="188867" y="-10421"/>
                </a:lnTo>
                <a:lnTo>
                  <a:pt x="185043" y="-11463"/>
                </a:lnTo>
                <a:lnTo>
                  <a:pt x="181128" y="-12179"/>
                </a:lnTo>
                <a:lnTo>
                  <a:pt x="168853" y="-58977"/>
                </a:lnTo>
                <a:lnTo>
                  <a:pt x="159840" y="-12831"/>
                </a:lnTo>
                <a:lnTo>
                  <a:pt x="155121" y="-12244"/>
                </a:lnTo>
                <a:lnTo>
                  <a:pt x="150387" y="-11202"/>
                </a:lnTo>
                <a:lnTo>
                  <a:pt x="145926" y="-9574"/>
                </a:lnTo>
                <a:lnTo>
                  <a:pt x="99801" y="-36322"/>
                </a:lnTo>
                <a:lnTo>
                  <a:pt x="131096" y="-1628"/>
                </a:lnTo>
                <a:lnTo>
                  <a:pt x="129004" y="0"/>
                </a:lnTo>
                <a:lnTo>
                  <a:pt x="125911" y="42694"/>
                </a:lnTo>
                <a:lnTo>
                  <a:pt x="120543" y="57599"/>
                </a:lnTo>
                <a:lnTo>
                  <a:pt x="112537" y="52323"/>
                </a:lnTo>
                <a:lnTo>
                  <a:pt x="108899" y="51737"/>
                </a:lnTo>
                <a:lnTo>
                  <a:pt x="103349" y="49001"/>
                </a:lnTo>
                <a:lnTo>
                  <a:pt x="105630" y="41236"/>
                </a:lnTo>
                <a:lnTo>
                  <a:pt x="106104" y="31112"/>
                </a:lnTo>
                <a:lnTo>
                  <a:pt x="101171" y="25113"/>
                </a:lnTo>
                <a:lnTo>
                  <a:pt x="91431" y="17889"/>
                </a:lnTo>
                <a:lnTo>
                  <a:pt x="88155" y="15295"/>
                </a:lnTo>
                <a:lnTo>
                  <a:pt x="86518" y="13406"/>
                </a:lnTo>
                <a:lnTo>
                  <a:pt x="84608" y="9172"/>
                </a:lnTo>
                <a:lnTo>
                  <a:pt x="82333" y="3441"/>
                </a:lnTo>
                <a:lnTo>
                  <a:pt x="80846" y="-9857"/>
                </a:lnTo>
                <a:lnTo>
                  <a:pt x="78135" y="-22225"/>
                </a:lnTo>
                <a:lnTo>
                  <a:pt x="74237" y="-34498"/>
                </a:lnTo>
                <a:lnTo>
                  <a:pt x="71052" y="-43291"/>
                </a:lnTo>
                <a:lnTo>
                  <a:pt x="69233" y="-47644"/>
                </a:lnTo>
                <a:lnTo>
                  <a:pt x="68140" y="-56893"/>
                </a:lnTo>
                <a:lnTo>
                  <a:pt x="67483" y="-62610"/>
                </a:lnTo>
                <a:lnTo>
                  <a:pt x="65946" y="-75152"/>
                </a:lnTo>
                <a:lnTo>
                  <a:pt x="63500" y="-87614"/>
                </a:lnTo>
                <a:lnTo>
                  <a:pt x="66270" y="-95780"/>
                </a:lnTo>
                <a:lnTo>
                  <a:pt x="65812" y="-106878"/>
                </a:lnTo>
                <a:lnTo>
                  <a:pt x="60481" y="-116489"/>
                </a:lnTo>
                <a:lnTo>
                  <a:pt x="51219" y="-124903"/>
                </a:lnTo>
                <a:lnTo>
                  <a:pt x="49946" y="-126987"/>
                </a:lnTo>
                <a:lnTo>
                  <a:pt x="46943" y="-131025"/>
                </a:lnTo>
                <a:lnTo>
                  <a:pt x="54313" y="-146516"/>
                </a:lnTo>
                <a:lnTo>
                  <a:pt x="72054" y="-146516"/>
                </a:lnTo>
                <a:lnTo>
                  <a:pt x="72054" y="-164938"/>
                </a:lnTo>
                <a:lnTo>
                  <a:pt x="49127" y="-164938"/>
                </a:lnTo>
                <a:lnTo>
                  <a:pt x="49127" y="-170138"/>
                </a:lnTo>
                <a:lnTo>
                  <a:pt x="53585" y="-172613"/>
                </a:lnTo>
                <a:lnTo>
                  <a:pt x="56405" y="-176781"/>
                </a:lnTo>
                <a:lnTo>
                  <a:pt x="55677" y="-182773"/>
                </a:lnTo>
                <a:lnTo>
                  <a:pt x="55313" y="-185172"/>
                </a:lnTo>
                <a:lnTo>
                  <a:pt x="53585" y="-190057"/>
                </a:lnTo>
                <a:lnTo>
                  <a:pt x="51401" y="-194812"/>
                </a:lnTo>
                <a:lnTo>
                  <a:pt x="48127" y="-199371"/>
                </a:lnTo>
                <a:lnTo>
                  <a:pt x="44487" y="-203594"/>
                </a:lnTo>
                <a:lnTo>
                  <a:pt x="39847" y="-200088"/>
                </a:lnTo>
                <a:lnTo>
                  <a:pt x="37936" y="-191751"/>
                </a:lnTo>
                <a:lnTo>
                  <a:pt x="37936" y="-185433"/>
                </a:lnTo>
                <a:lnTo>
                  <a:pt x="36677" y="-189964"/>
                </a:lnTo>
                <a:lnTo>
                  <a:pt x="29909" y="-202021"/>
                </a:lnTo>
                <a:lnTo>
                  <a:pt x="19742" y="-208284"/>
                </a:lnTo>
                <a:lnTo>
                  <a:pt x="21607" y="-203837"/>
                </a:lnTo>
                <a:lnTo>
                  <a:pt x="21153" y="-192077"/>
                </a:lnTo>
                <a:lnTo>
                  <a:pt x="16921" y="-182513"/>
                </a:lnTo>
                <a:lnTo>
                  <a:pt x="14465" y="-177042"/>
                </a:lnTo>
                <a:lnTo>
                  <a:pt x="17376" y="-172743"/>
                </a:lnTo>
                <a:lnTo>
                  <a:pt x="22470" y="-170073"/>
                </a:lnTo>
                <a:lnTo>
                  <a:pt x="22470" y="-164873"/>
                </a:lnTo>
                <a:lnTo>
                  <a:pt x="0" y="-164873"/>
                </a:lnTo>
                <a:lnTo>
                  <a:pt x="0" y="-147298"/>
                </a:lnTo>
                <a:lnTo>
                  <a:pt x="18376" y="-147298"/>
                </a:lnTo>
                <a:lnTo>
                  <a:pt x="16648" y="-132979"/>
                </a:lnTo>
                <a:lnTo>
                  <a:pt x="12736" y="-129983"/>
                </a:lnTo>
                <a:lnTo>
                  <a:pt x="12008" y="-126336"/>
                </a:lnTo>
                <a:lnTo>
                  <a:pt x="12645" y="-122373"/>
                </a:lnTo>
                <a:lnTo>
                  <a:pt x="11644" y="-116967"/>
                </a:lnTo>
                <a:lnTo>
                  <a:pt x="12736" y="-112148"/>
                </a:lnTo>
                <a:lnTo>
                  <a:pt x="14920" y="-107653"/>
                </a:lnTo>
                <a:lnTo>
                  <a:pt x="16830" y="-101802"/>
                </a:lnTo>
                <a:lnTo>
                  <a:pt x="19196" y="-97373"/>
                </a:lnTo>
                <a:lnTo>
                  <a:pt x="22470" y="-95680"/>
                </a:lnTo>
                <a:lnTo>
                  <a:pt x="22470" y="-88852"/>
                </a:lnTo>
                <a:lnTo>
                  <a:pt x="25200" y="-88852"/>
                </a:lnTo>
                <a:lnTo>
                  <a:pt x="25291" y="-86246"/>
                </a:lnTo>
                <a:lnTo>
                  <a:pt x="25152" y="-82717"/>
                </a:lnTo>
                <a:lnTo>
                  <a:pt x="24408" y="-71101"/>
                </a:lnTo>
                <a:lnTo>
                  <a:pt x="30568" y="-60986"/>
                </a:lnTo>
                <a:lnTo>
                  <a:pt x="30005" y="-46217"/>
                </a:lnTo>
                <a:lnTo>
                  <a:pt x="30187" y="-32364"/>
                </a:lnTo>
                <a:lnTo>
                  <a:pt x="31531" y="-19824"/>
                </a:lnTo>
                <a:lnTo>
                  <a:pt x="34437" y="-8633"/>
                </a:lnTo>
                <a:lnTo>
                  <a:pt x="39302" y="1172"/>
                </a:lnTo>
                <a:lnTo>
                  <a:pt x="39171" y="14145"/>
                </a:lnTo>
                <a:lnTo>
                  <a:pt x="43305" y="26096"/>
                </a:lnTo>
                <a:lnTo>
                  <a:pt x="42320" y="27209"/>
                </a:lnTo>
                <a:lnTo>
                  <a:pt x="34698" y="37228"/>
                </a:lnTo>
                <a:lnTo>
                  <a:pt x="28294" y="48426"/>
                </a:lnTo>
                <a:lnTo>
                  <a:pt x="24680" y="56396"/>
                </a:lnTo>
                <a:lnTo>
                  <a:pt x="21276" y="66297"/>
                </a:lnTo>
                <a:lnTo>
                  <a:pt x="19533" y="76974"/>
                </a:lnTo>
                <a:lnTo>
                  <a:pt x="21217" y="86628"/>
                </a:lnTo>
                <a:lnTo>
                  <a:pt x="28097" y="93460"/>
                </a:lnTo>
                <a:lnTo>
                  <a:pt x="41939" y="95669"/>
                </a:lnTo>
                <a:lnTo>
                  <a:pt x="39756" y="101401"/>
                </a:lnTo>
                <a:lnTo>
                  <a:pt x="37663" y="106025"/>
                </a:lnTo>
                <a:lnTo>
                  <a:pt x="42212" y="109933"/>
                </a:lnTo>
                <a:lnTo>
                  <a:pt x="44760" y="114351"/>
                </a:lnTo>
                <a:lnTo>
                  <a:pt x="48307" y="117803"/>
                </a:lnTo>
                <a:lnTo>
                  <a:pt x="53676" y="119366"/>
                </a:lnTo>
                <a:lnTo>
                  <a:pt x="49939" y="131569"/>
                </a:lnTo>
                <a:lnTo>
                  <a:pt x="51401" y="143509"/>
                </a:lnTo>
                <a:lnTo>
                  <a:pt x="48899" y="151096"/>
                </a:lnTo>
                <a:lnTo>
                  <a:pt x="51730" y="160719"/>
                </a:lnTo>
                <a:lnTo>
                  <a:pt x="63956" y="167272"/>
                </a:lnTo>
                <a:lnTo>
                  <a:pt x="63138" y="179506"/>
                </a:lnTo>
                <a:lnTo>
                  <a:pt x="66776" y="184195"/>
                </a:lnTo>
                <a:lnTo>
                  <a:pt x="73144" y="184065"/>
                </a:lnTo>
                <a:lnTo>
                  <a:pt x="54222" y="214721"/>
                </a:lnTo>
                <a:lnTo>
                  <a:pt x="51418" y="221287"/>
                </a:lnTo>
                <a:lnTo>
                  <a:pt x="46531" y="236353"/>
                </a:lnTo>
                <a:lnTo>
                  <a:pt x="45615" y="247748"/>
                </a:lnTo>
                <a:lnTo>
                  <a:pt x="48906" y="255380"/>
                </a:lnTo>
                <a:lnTo>
                  <a:pt x="56639" y="259154"/>
                </a:lnTo>
                <a:lnTo>
                  <a:pt x="69051" y="258979"/>
                </a:lnTo>
                <a:lnTo>
                  <a:pt x="67434" y="261969"/>
                </a:lnTo>
                <a:lnTo>
                  <a:pt x="60581" y="276133"/>
                </a:lnTo>
                <a:lnTo>
                  <a:pt x="55869" y="289091"/>
                </a:lnTo>
                <a:lnTo>
                  <a:pt x="53519" y="300801"/>
                </a:lnTo>
                <a:lnTo>
                  <a:pt x="53753" y="311223"/>
                </a:lnTo>
                <a:lnTo>
                  <a:pt x="56794" y="320317"/>
                </a:lnTo>
                <a:lnTo>
                  <a:pt x="62865" y="328042"/>
                </a:lnTo>
                <a:lnTo>
                  <a:pt x="67687" y="409653"/>
                </a:lnTo>
                <a:lnTo>
                  <a:pt x="65669" y="414485"/>
                </a:lnTo>
                <a:lnTo>
                  <a:pt x="61918" y="425449"/>
                </a:lnTo>
                <a:lnTo>
                  <a:pt x="59121" y="436811"/>
                </a:lnTo>
                <a:lnTo>
                  <a:pt x="57256" y="448563"/>
                </a:lnTo>
                <a:lnTo>
                  <a:pt x="56304" y="460695"/>
                </a:lnTo>
                <a:lnTo>
                  <a:pt x="56243" y="473198"/>
                </a:lnTo>
                <a:lnTo>
                  <a:pt x="57054" y="486064"/>
                </a:lnTo>
                <a:lnTo>
                  <a:pt x="58714" y="499284"/>
                </a:lnTo>
                <a:lnTo>
                  <a:pt x="61203" y="512848"/>
                </a:lnTo>
                <a:lnTo>
                  <a:pt x="64502" y="526749"/>
                </a:lnTo>
                <a:lnTo>
                  <a:pt x="59453" y="533257"/>
                </a:lnTo>
                <a:lnTo>
                  <a:pt x="52122" y="543791"/>
                </a:lnTo>
                <a:lnTo>
                  <a:pt x="45549" y="554583"/>
                </a:lnTo>
                <a:lnTo>
                  <a:pt x="39665" y="565606"/>
                </a:lnTo>
                <a:lnTo>
                  <a:pt x="15738" y="565606"/>
                </a:lnTo>
                <a:lnTo>
                  <a:pt x="15738" y="590925"/>
                </a:lnTo>
                <a:lnTo>
                  <a:pt x="320329" y="591381"/>
                </a:lnTo>
                <a:lnTo>
                  <a:pt x="320329" y="565931"/>
                </a:lnTo>
                <a:close/>
              </a:path>
            </a:pathLst>
          </a:custGeom>
          <a:solidFill>
            <a:srgbClr val="88AE44"/>
          </a:solidFill>
        </p:spPr>
        <p:txBody>
          <a:bodyPr wrap="square" lIns="0" tIns="0" rIns="0" bIns="0" rtlCol="0">
            <a:noAutofit/>
          </a:bodyPr>
          <a:lstStyle/>
          <a:p>
            <a:endParaRPr sz="1803" dirty="0">
              <a:solidFill>
                <a:srgbClr val="003573"/>
              </a:solidFill>
            </a:endParaRPr>
          </a:p>
        </p:txBody>
      </p:sp>
      <p:sp>
        <p:nvSpPr>
          <p:cNvPr id="5" name="object 6">
            <a:extLst>
              <a:ext uri="{FF2B5EF4-FFF2-40B4-BE49-F238E27FC236}">
                <a16:creationId xmlns:a16="http://schemas.microsoft.com/office/drawing/2014/main" id="{C4126293-6E65-A72C-4812-0E90CF123F36}"/>
              </a:ext>
            </a:extLst>
          </p:cNvPr>
          <p:cNvSpPr txBox="1"/>
          <p:nvPr userDrawn="1"/>
        </p:nvSpPr>
        <p:spPr>
          <a:xfrm>
            <a:off x="1106610" y="999535"/>
            <a:ext cx="3413103" cy="881082"/>
          </a:xfrm>
          <a:prstGeom prst="rect">
            <a:avLst/>
          </a:prstGeom>
        </p:spPr>
        <p:txBody>
          <a:bodyPr wrap="square" lIns="0" tIns="0" rIns="0" bIns="0" rtlCol="0">
            <a:noAutofit/>
          </a:bodyPr>
          <a:lstStyle/>
          <a:p>
            <a:pPr marL="12724" marR="22903">
              <a:lnSpc>
                <a:spcPts val="1763"/>
              </a:lnSpc>
              <a:spcBef>
                <a:spcPts val="88"/>
              </a:spcBef>
            </a:pPr>
            <a:r>
              <a:rPr sz="1600" b="1" dirty="0">
                <a:solidFill>
                  <a:srgbClr val="003573"/>
                </a:solidFill>
                <a:latin typeface="Raleway ExtraBold" panose="020B0903030101060003" pitchFamily="34" charset="0"/>
                <a:cs typeface="Verdana"/>
              </a:rPr>
              <a:t>INDIA</a:t>
            </a:r>
            <a:endParaRPr sz="2000" dirty="0">
              <a:solidFill>
                <a:srgbClr val="003573"/>
              </a:solidFill>
              <a:latin typeface="Raleway ExtraBold" panose="020B0903030101060003" pitchFamily="34" charset="0"/>
              <a:cs typeface="Verdana"/>
            </a:endParaRPr>
          </a:p>
          <a:p>
            <a:pPr marL="12724" marR="22903">
              <a:spcBef>
                <a:spcPts val="126"/>
              </a:spcBef>
            </a:pPr>
            <a:r>
              <a:rPr lang="en-IN" sz="1050" dirty="0">
                <a:solidFill>
                  <a:schemeClr val="tx1">
                    <a:lumMod val="65000"/>
                    <a:lumOff val="35000"/>
                  </a:schemeClr>
                </a:solidFill>
                <a:latin typeface="Raleway Medium" panose="020B0603030101060003" pitchFamily="34" charset="0"/>
                <a:cs typeface="Verdana"/>
              </a:rPr>
              <a:t>207-208,</a:t>
            </a:r>
            <a:r>
              <a:rPr lang="en-IN" sz="1050" spc="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2nd Flo</a:t>
            </a:r>
            <a:r>
              <a:rPr lang="en-IN" sz="1050" spc="-4" dirty="0">
                <a:solidFill>
                  <a:schemeClr val="tx1">
                    <a:lumMod val="65000"/>
                    <a:lumOff val="35000"/>
                  </a:schemeClr>
                </a:solidFill>
                <a:latin typeface="Raleway Medium" panose="020B0603030101060003" pitchFamily="34" charset="0"/>
                <a:cs typeface="Verdana"/>
              </a:rPr>
              <a:t>o</a:t>
            </a:r>
            <a:r>
              <a:rPr lang="en-IN" sz="1050" spc="-169"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 </a:t>
            </a:r>
            <a:r>
              <a:rPr lang="en-IN" sz="1050" spc="-59" dirty="0">
                <a:solidFill>
                  <a:schemeClr val="tx1">
                    <a:lumMod val="65000"/>
                    <a:lumOff val="35000"/>
                  </a:schemeClr>
                </a:solidFill>
                <a:latin typeface="Raleway Medium" panose="020B0603030101060003" pitchFamily="34" charset="0"/>
                <a:cs typeface="Verdana"/>
              </a:rPr>
              <a:t>W</a:t>
            </a:r>
            <a:r>
              <a:rPr lang="en-IN" sz="1050" dirty="0">
                <a:solidFill>
                  <a:schemeClr val="tx1">
                    <a:lumMod val="65000"/>
                    <a:lumOff val="35000"/>
                  </a:schemeClr>
                </a:solidFill>
                <a:latin typeface="Raleway Medium" panose="020B0603030101060003" pitchFamily="34" charset="0"/>
                <a:cs typeface="Verdana"/>
              </a:rPr>
              <a:t>e</a:t>
            </a:r>
            <a:r>
              <a:rPr lang="en-IN" sz="1050" spc="-4" dirty="0">
                <a:solidFill>
                  <a:schemeClr val="tx1">
                    <a:lumMod val="65000"/>
                    <a:lumOff val="35000"/>
                  </a:schemeClr>
                </a:solidFill>
                <a:latin typeface="Raleway Medium" panose="020B0603030101060003" pitchFamily="34" charset="0"/>
                <a:cs typeface="Verdana"/>
              </a:rPr>
              <a:t>l</a:t>
            </a:r>
            <a:r>
              <a:rPr lang="en-IN" sz="1050" dirty="0">
                <a:solidFill>
                  <a:schemeClr val="tx1">
                    <a:lumMod val="65000"/>
                    <a:lumOff val="35000"/>
                  </a:schemeClr>
                </a:solidFill>
                <a:latin typeface="Raleway Medium" panose="020B0603030101060003" pitchFamily="34" charset="0"/>
                <a:cs typeface="Verdana"/>
              </a:rPr>
              <a:t>ldone</a:t>
            </a:r>
            <a:r>
              <a:rPr lang="en-IN" sz="1050" spc="0" dirty="0">
                <a:solidFill>
                  <a:schemeClr val="tx1">
                    <a:lumMod val="65000"/>
                    <a:lumOff val="35000"/>
                  </a:schemeClr>
                </a:solidFill>
                <a:latin typeface="Raleway Medium" panose="020B0603030101060003" pitchFamily="34" charset="0"/>
                <a:cs typeface="Verdana"/>
              </a:rPr>
              <a:t> </a:t>
            </a:r>
            <a:r>
              <a:rPr lang="en-IN" sz="1050" spc="-134" dirty="0">
                <a:solidFill>
                  <a:schemeClr val="tx1">
                    <a:lumMod val="65000"/>
                    <a:lumOff val="35000"/>
                  </a:schemeClr>
                </a:solidFill>
                <a:latin typeface="Raleway Medium" panose="020B0603030101060003" pitchFamily="34" charset="0"/>
                <a:cs typeface="Verdana"/>
              </a:rPr>
              <a:t>T</a:t>
            </a:r>
            <a:r>
              <a:rPr lang="en-IN" sz="1050" dirty="0">
                <a:solidFill>
                  <a:schemeClr val="tx1">
                    <a:lumMod val="65000"/>
                    <a:lumOff val="35000"/>
                  </a:schemeClr>
                </a:solidFill>
                <a:latin typeface="Raleway Medium" panose="020B0603030101060003" pitchFamily="34" charset="0"/>
                <a:cs typeface="Verdana"/>
              </a:rPr>
              <a:t>ech </a:t>
            </a:r>
            <a:r>
              <a:rPr lang="en-IN" sz="1050" spc="-25" dirty="0">
                <a:solidFill>
                  <a:schemeClr val="tx1">
                    <a:lumMod val="65000"/>
                    <a:lumOff val="35000"/>
                  </a:schemeClr>
                </a:solidFill>
                <a:latin typeface="Raleway Medium" panose="020B0603030101060003" pitchFamily="34" charset="0"/>
                <a:cs typeface="Verdana"/>
              </a:rPr>
              <a:t>P</a:t>
            </a:r>
            <a:r>
              <a:rPr lang="en-IN" sz="1050" dirty="0">
                <a:solidFill>
                  <a:schemeClr val="tx1">
                    <a:lumMod val="65000"/>
                    <a:lumOff val="35000"/>
                  </a:schemeClr>
                </a:solidFill>
                <a:latin typeface="Raleway Medium" panose="020B0603030101060003" pitchFamily="34" charset="0"/>
                <a:cs typeface="Verdana"/>
              </a:rPr>
              <a:t>a</a:t>
            </a:r>
            <a:r>
              <a:rPr lang="en-IN" sz="1050" spc="-4"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k</a:t>
            </a:r>
            <a:r>
              <a:rPr lang="en-IN" sz="1050" spc="1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Sohna</a:t>
            </a:r>
            <a:r>
              <a:rPr lang="en-IN" sz="1050" spc="14" dirty="0">
                <a:solidFill>
                  <a:schemeClr val="tx1">
                    <a:lumMod val="65000"/>
                    <a:lumOff val="35000"/>
                  </a:schemeClr>
                </a:solidFill>
                <a:latin typeface="Raleway Medium" panose="020B0603030101060003" pitchFamily="34" charset="0"/>
                <a:cs typeface="Verdana"/>
              </a:rPr>
              <a:t> </a:t>
            </a:r>
            <a:r>
              <a:rPr lang="en-IN" sz="1050" spc="-29"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oad,</a:t>
            </a:r>
            <a:r>
              <a:rPr lang="en-IN" sz="1050" spc="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Sector</a:t>
            </a:r>
            <a:r>
              <a:rPr lang="en-IN" sz="1050" spc="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48, Guru</a:t>
            </a:r>
            <a:r>
              <a:rPr lang="en-IN" sz="1050" spc="4" dirty="0">
                <a:solidFill>
                  <a:schemeClr val="tx1">
                    <a:lumMod val="65000"/>
                    <a:lumOff val="35000"/>
                  </a:schemeClr>
                </a:solidFill>
                <a:latin typeface="Raleway Medium" panose="020B0603030101060003" pitchFamily="34" charset="0"/>
                <a:cs typeface="Verdana"/>
              </a:rPr>
              <a:t>g</a:t>
            </a:r>
            <a:r>
              <a:rPr lang="en-IN" sz="1050" spc="-25" dirty="0">
                <a:solidFill>
                  <a:schemeClr val="tx1">
                    <a:lumMod val="65000"/>
                    <a:lumOff val="35000"/>
                  </a:schemeClr>
                </a:solidFill>
                <a:latin typeface="Raleway Medium" panose="020B0603030101060003" pitchFamily="34" charset="0"/>
                <a:cs typeface="Verdana"/>
              </a:rPr>
              <a:t>r</a:t>
            </a:r>
            <a:r>
              <a:rPr lang="en-IN" sz="1050" dirty="0">
                <a:solidFill>
                  <a:schemeClr val="tx1">
                    <a:lumMod val="65000"/>
                    <a:lumOff val="35000"/>
                  </a:schemeClr>
                </a:solidFill>
                <a:latin typeface="Raleway Medium" panose="020B0603030101060003" pitchFamily="34" charset="0"/>
                <a:cs typeface="Verdana"/>
              </a:rPr>
              <a:t>am,</a:t>
            </a:r>
            <a:r>
              <a:rPr lang="en-IN" sz="1050" spc="4"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Ha</a:t>
            </a:r>
            <a:r>
              <a:rPr lang="en-IN" sz="1050" spc="-4" dirty="0">
                <a:solidFill>
                  <a:schemeClr val="tx1">
                    <a:lumMod val="65000"/>
                    <a:lumOff val="35000"/>
                  </a:schemeClr>
                </a:solidFill>
                <a:latin typeface="Raleway Medium" panose="020B0603030101060003" pitchFamily="34" charset="0"/>
                <a:cs typeface="Verdana"/>
              </a:rPr>
              <a:t>r</a:t>
            </a:r>
            <a:r>
              <a:rPr lang="en-IN" sz="1050" spc="-25" dirty="0">
                <a:solidFill>
                  <a:schemeClr val="tx1">
                    <a:lumMod val="65000"/>
                    <a:lumOff val="35000"/>
                  </a:schemeClr>
                </a:solidFill>
                <a:latin typeface="Raleway Medium" panose="020B0603030101060003" pitchFamily="34" charset="0"/>
                <a:cs typeface="Verdana"/>
              </a:rPr>
              <a:t>y</a:t>
            </a:r>
            <a:r>
              <a:rPr lang="en-IN" sz="1050" dirty="0">
                <a:solidFill>
                  <a:schemeClr val="tx1">
                    <a:lumMod val="65000"/>
                    <a:lumOff val="35000"/>
                  </a:schemeClr>
                </a:solidFill>
                <a:latin typeface="Raleway Medium" panose="020B0603030101060003" pitchFamily="34" charset="0"/>
                <a:cs typeface="Verdana"/>
              </a:rPr>
              <a:t>ana</a:t>
            </a:r>
            <a:r>
              <a:rPr lang="en-IN" sz="1050" spc="29" dirty="0">
                <a:solidFill>
                  <a:schemeClr val="tx1">
                    <a:lumMod val="65000"/>
                    <a:lumOff val="35000"/>
                  </a:schemeClr>
                </a:solidFill>
                <a:latin typeface="Raleway Medium" panose="020B0603030101060003" pitchFamily="34" charset="0"/>
                <a:cs typeface="Verdana"/>
              </a:rPr>
              <a:t> </a:t>
            </a:r>
            <a:r>
              <a:rPr lang="en-IN" sz="1050" dirty="0">
                <a:solidFill>
                  <a:schemeClr val="tx1">
                    <a:lumMod val="65000"/>
                    <a:lumOff val="35000"/>
                  </a:schemeClr>
                </a:solidFill>
                <a:latin typeface="Raleway Medium" panose="020B0603030101060003" pitchFamily="34" charset="0"/>
                <a:cs typeface="Verdana"/>
              </a:rPr>
              <a:t>122</a:t>
            </a:r>
            <a:r>
              <a:rPr lang="en-IN" sz="1050" spc="-4" dirty="0">
                <a:solidFill>
                  <a:schemeClr val="tx1">
                    <a:lumMod val="65000"/>
                    <a:lumOff val="35000"/>
                  </a:schemeClr>
                </a:solidFill>
                <a:latin typeface="Raleway Medium" panose="020B0603030101060003" pitchFamily="34" charset="0"/>
                <a:cs typeface="Verdana"/>
              </a:rPr>
              <a:t>0</a:t>
            </a:r>
            <a:r>
              <a:rPr lang="en-IN" sz="1050" dirty="0">
                <a:solidFill>
                  <a:schemeClr val="tx1">
                    <a:lumMod val="65000"/>
                    <a:lumOff val="35000"/>
                  </a:schemeClr>
                </a:solidFill>
                <a:latin typeface="Raleway Medium" panose="020B0603030101060003" pitchFamily="34" charset="0"/>
                <a:cs typeface="Verdana"/>
              </a:rPr>
              <a:t>18,</a:t>
            </a:r>
          </a:p>
          <a:p>
            <a:pPr marL="12724" marR="350615">
              <a:spcBef>
                <a:spcPts val="327"/>
              </a:spcBef>
            </a:pPr>
            <a:r>
              <a:rPr lang="en-IN" sz="1050" dirty="0">
                <a:solidFill>
                  <a:schemeClr val="tx1">
                    <a:lumMod val="65000"/>
                    <a:lumOff val="35000"/>
                  </a:schemeClr>
                </a:solidFill>
                <a:latin typeface="Raleway Medium" panose="020B0603030101060003" pitchFamily="34" charset="0"/>
                <a:cs typeface="Verdana"/>
              </a:rPr>
              <a:t>P</a:t>
            </a:r>
            <a:r>
              <a:rPr lang="en-IN" sz="1050" spc="4" dirty="0">
                <a:solidFill>
                  <a:schemeClr val="tx1">
                    <a:lumMod val="65000"/>
                    <a:lumOff val="35000"/>
                  </a:schemeClr>
                </a:solidFill>
                <a:latin typeface="Raleway Medium" panose="020B0603030101060003" pitchFamily="34" charset="0"/>
                <a:cs typeface="Verdana"/>
              </a:rPr>
              <a:t>h</a:t>
            </a:r>
            <a:r>
              <a:rPr lang="en-IN" sz="1050" dirty="0">
                <a:solidFill>
                  <a:schemeClr val="tx1">
                    <a:lumMod val="65000"/>
                    <a:lumOff val="35000"/>
                  </a:schemeClr>
                </a:solidFill>
                <a:latin typeface="Raleway Medium" panose="020B0603030101060003" pitchFamily="34" charset="0"/>
                <a:cs typeface="Verdana"/>
              </a:rPr>
              <a:t>one -</a:t>
            </a:r>
            <a:r>
              <a:rPr lang="en-IN" sz="1050" spc="9" dirty="0">
                <a:solidFill>
                  <a:schemeClr val="tx1">
                    <a:lumMod val="65000"/>
                    <a:lumOff val="35000"/>
                  </a:schemeClr>
                </a:solidFill>
                <a:latin typeface="Raleway Medium" panose="020B0603030101060003" pitchFamily="34" charset="0"/>
                <a:cs typeface="Verdana"/>
              </a:rPr>
              <a:t> </a:t>
            </a:r>
            <a:r>
              <a:rPr lang="en-IN" sz="1050" b="0" i="0" dirty="0">
                <a:solidFill>
                  <a:schemeClr val="tx1">
                    <a:lumMod val="65000"/>
                    <a:lumOff val="35000"/>
                  </a:schemeClr>
                </a:solidFill>
                <a:effectLst/>
                <a:latin typeface="Open Sans" panose="020B0606030504020204" pitchFamily="34" charset="0"/>
              </a:rPr>
              <a:t> </a:t>
            </a:r>
            <a:r>
              <a:rPr lang="en-IN" sz="1050" b="1" i="0" dirty="0">
                <a:solidFill>
                  <a:schemeClr val="tx1">
                    <a:lumMod val="65000"/>
                    <a:lumOff val="35000"/>
                  </a:schemeClr>
                </a:solidFill>
                <a:effectLst/>
                <a:latin typeface="Open Sans" panose="020B0606030504020204" pitchFamily="34" charset="0"/>
              </a:rPr>
              <a:t>+91 124 429 4218</a:t>
            </a:r>
          </a:p>
          <a:p>
            <a:pPr marL="12724" marR="350615">
              <a:spcBef>
                <a:spcPts val="327"/>
              </a:spcBef>
            </a:pPr>
            <a:endParaRPr lang="en-IN" sz="1050" b="1" dirty="0">
              <a:solidFill>
                <a:schemeClr val="tx1">
                  <a:lumMod val="65000"/>
                  <a:lumOff val="35000"/>
                </a:schemeClr>
              </a:solidFill>
              <a:latin typeface="Raleway Medium" panose="020B0603030101060003" pitchFamily="34" charset="0"/>
              <a:cs typeface="Verdana"/>
            </a:endParaRPr>
          </a:p>
        </p:txBody>
      </p:sp>
      <p:sp>
        <p:nvSpPr>
          <p:cNvPr id="10" name="object 5">
            <a:extLst>
              <a:ext uri="{FF2B5EF4-FFF2-40B4-BE49-F238E27FC236}">
                <a16:creationId xmlns:a16="http://schemas.microsoft.com/office/drawing/2014/main" id="{B8810A79-25A9-99A5-552B-C13F4EE7C7D1}"/>
              </a:ext>
            </a:extLst>
          </p:cNvPr>
          <p:cNvSpPr txBox="1"/>
          <p:nvPr userDrawn="1"/>
        </p:nvSpPr>
        <p:spPr>
          <a:xfrm>
            <a:off x="1106609" y="1926250"/>
            <a:ext cx="3775289" cy="778925"/>
          </a:xfrm>
          <a:prstGeom prst="rect">
            <a:avLst/>
          </a:prstGeom>
        </p:spPr>
        <p:txBody>
          <a:bodyPr wrap="square" lIns="0" tIns="0" rIns="0" bIns="0" rtlCol="0">
            <a:noAutofit/>
          </a:bodyPr>
          <a:lstStyle/>
          <a:p>
            <a:pPr marL="12724" marR="22902">
              <a:lnSpc>
                <a:spcPts val="1763"/>
              </a:lnSpc>
              <a:spcBef>
                <a:spcPts val="88"/>
              </a:spcBef>
            </a:pPr>
            <a:r>
              <a:rPr sz="1600" b="1" dirty="0">
                <a:solidFill>
                  <a:srgbClr val="003573"/>
                </a:solidFill>
                <a:latin typeface="Raleway ExtraBold" panose="020B0903030101060003" pitchFamily="34" charset="0"/>
                <a:cs typeface="Verdana"/>
              </a:rPr>
              <a:t>USA</a:t>
            </a:r>
            <a:endParaRPr sz="1600" dirty="0">
              <a:solidFill>
                <a:srgbClr val="003573"/>
              </a:solidFill>
              <a:latin typeface="Raleway ExtraBold" panose="020B0903030101060003" pitchFamily="34" charset="0"/>
              <a:cs typeface="Verdana"/>
            </a:endParaRPr>
          </a:p>
          <a:p>
            <a:pPr marL="12724" marR="22902">
              <a:spcBef>
                <a:spcPts val="126"/>
              </a:spcBef>
            </a:pPr>
            <a:r>
              <a:rPr lang="en-IN" sz="1050" dirty="0">
                <a:solidFill>
                  <a:schemeClr val="tx1">
                    <a:lumMod val="65000"/>
                    <a:lumOff val="35000"/>
                  </a:schemeClr>
                </a:solidFill>
                <a:latin typeface="Raleway Medium" panose="020B0603030101060003" pitchFamily="34" charset="0"/>
                <a:cs typeface="Verdana"/>
              </a:rPr>
              <a:t>4 Heinrick Way Bridgewater,</a:t>
            </a:r>
          </a:p>
          <a:p>
            <a:pPr marL="12724" marR="22902">
              <a:spcBef>
                <a:spcPts val="126"/>
              </a:spcBef>
            </a:pPr>
            <a:r>
              <a:rPr lang="en-IN" sz="1050" dirty="0">
                <a:solidFill>
                  <a:schemeClr val="tx1">
                    <a:lumMod val="65000"/>
                    <a:lumOff val="35000"/>
                  </a:schemeClr>
                </a:solidFill>
                <a:latin typeface="Raleway Medium" panose="020B0603030101060003" pitchFamily="34" charset="0"/>
                <a:cs typeface="Verdana"/>
              </a:rPr>
              <a:t>New Jersey 08807, USA</a:t>
            </a:r>
          </a:p>
          <a:p>
            <a:pPr algn="l">
              <a:buFont typeface="Arial" panose="020B0604020202020204" pitchFamily="34" charset="0"/>
              <a:buChar char="•"/>
            </a:pPr>
            <a:r>
              <a:rPr lang="en-IN" sz="1050" dirty="0">
                <a:solidFill>
                  <a:schemeClr val="tx1">
                    <a:lumMod val="65000"/>
                    <a:lumOff val="35000"/>
                  </a:schemeClr>
                </a:solidFill>
                <a:latin typeface="Raleway Medium" panose="020B0603030101060003" pitchFamily="34" charset="0"/>
                <a:cs typeface="Verdana"/>
              </a:rPr>
              <a:t>P</a:t>
            </a:r>
            <a:r>
              <a:rPr lang="en-IN" sz="1050" spc="4" dirty="0">
                <a:solidFill>
                  <a:schemeClr val="tx1">
                    <a:lumMod val="65000"/>
                    <a:lumOff val="35000"/>
                  </a:schemeClr>
                </a:solidFill>
                <a:latin typeface="Raleway Medium" panose="020B0603030101060003" pitchFamily="34" charset="0"/>
                <a:cs typeface="Verdana"/>
              </a:rPr>
              <a:t>h</a:t>
            </a:r>
            <a:r>
              <a:rPr lang="en-IN" sz="1050" dirty="0">
                <a:solidFill>
                  <a:schemeClr val="tx1">
                    <a:lumMod val="65000"/>
                    <a:lumOff val="35000"/>
                  </a:schemeClr>
                </a:solidFill>
                <a:latin typeface="Raleway Medium" panose="020B0603030101060003" pitchFamily="34" charset="0"/>
                <a:cs typeface="Verdana"/>
              </a:rPr>
              <a:t>one -</a:t>
            </a:r>
            <a:r>
              <a:rPr lang="en-IN" sz="1050" spc="9" dirty="0">
                <a:solidFill>
                  <a:schemeClr val="tx1">
                    <a:lumMod val="65000"/>
                    <a:lumOff val="35000"/>
                  </a:schemeClr>
                </a:solidFill>
                <a:latin typeface="Raleway Medium" panose="020B0603030101060003" pitchFamily="34" charset="0"/>
                <a:cs typeface="Verdana"/>
              </a:rPr>
              <a:t> </a:t>
            </a:r>
            <a:r>
              <a:rPr lang="en-IN" sz="1050" b="1" i="0" dirty="0">
                <a:solidFill>
                  <a:schemeClr val="tx1">
                    <a:lumMod val="65000"/>
                    <a:lumOff val="35000"/>
                  </a:schemeClr>
                </a:solidFill>
                <a:effectLst/>
                <a:latin typeface="Open Sans" panose="020B0606030504020204" pitchFamily="34" charset="0"/>
              </a:rPr>
              <a:t>+1 347 480 2054,  +1 202 697 9162</a:t>
            </a:r>
          </a:p>
          <a:p>
            <a:pPr marL="12724" marR="22902">
              <a:spcBef>
                <a:spcPts val="126"/>
              </a:spcBef>
            </a:pPr>
            <a:endParaRPr lang="en-IN" sz="1050" dirty="0">
              <a:solidFill>
                <a:schemeClr val="tx1">
                  <a:lumMod val="65000"/>
                  <a:lumOff val="35000"/>
                </a:schemeClr>
              </a:solidFill>
              <a:latin typeface="Raleway Medium" panose="020B0603030101060003" pitchFamily="34" charset="0"/>
              <a:cs typeface="Verdana"/>
            </a:endParaRPr>
          </a:p>
        </p:txBody>
      </p:sp>
      <p:sp>
        <p:nvSpPr>
          <p:cNvPr id="11" name="object 4">
            <a:extLst>
              <a:ext uri="{FF2B5EF4-FFF2-40B4-BE49-F238E27FC236}">
                <a16:creationId xmlns:a16="http://schemas.microsoft.com/office/drawing/2014/main" id="{BFD28765-20DE-4BD8-D7AC-14778C1754B1}"/>
              </a:ext>
            </a:extLst>
          </p:cNvPr>
          <p:cNvSpPr txBox="1"/>
          <p:nvPr userDrawn="1"/>
        </p:nvSpPr>
        <p:spPr>
          <a:xfrm>
            <a:off x="1106610" y="2847019"/>
            <a:ext cx="3677487" cy="786272"/>
          </a:xfrm>
          <a:prstGeom prst="rect">
            <a:avLst/>
          </a:prstGeom>
        </p:spPr>
        <p:txBody>
          <a:bodyPr wrap="square" lIns="0" tIns="0" rIns="0" bIns="0" rtlCol="0">
            <a:noAutofit/>
          </a:bodyPr>
          <a:lstStyle/>
          <a:p>
            <a:pPr marL="12724" marR="15111">
              <a:lnSpc>
                <a:spcPts val="1763"/>
              </a:lnSpc>
              <a:spcBef>
                <a:spcPts val="88"/>
              </a:spcBef>
            </a:pPr>
            <a:r>
              <a:rPr sz="1600" b="1" dirty="0">
                <a:solidFill>
                  <a:srgbClr val="003573"/>
                </a:solidFill>
                <a:latin typeface="Raleway ExtraBold" panose="020B0903030101060003" pitchFamily="34" charset="0"/>
                <a:cs typeface="Verdana"/>
              </a:rPr>
              <a:t>UK</a:t>
            </a:r>
            <a:endParaRPr sz="2000" dirty="0">
              <a:solidFill>
                <a:srgbClr val="003573"/>
              </a:solidFill>
              <a:latin typeface="Raleway ExtraBold" panose="020B0903030101060003" pitchFamily="34" charset="0"/>
              <a:cs typeface="Verdana"/>
            </a:endParaRPr>
          </a:p>
          <a:p>
            <a:pPr marL="12724">
              <a:spcBef>
                <a:spcPts val="126"/>
              </a:spcBef>
            </a:pPr>
            <a:r>
              <a:rPr sz="1200" dirty="0">
                <a:solidFill>
                  <a:schemeClr val="tx1">
                    <a:lumMod val="65000"/>
                    <a:lumOff val="35000"/>
                  </a:schemeClr>
                </a:solidFill>
                <a:latin typeface="Raleway Medium" panose="020B0603030101060003" pitchFamily="34" charset="0"/>
                <a:cs typeface="Verdana"/>
              </a:rPr>
              <a:t>1</a:t>
            </a:r>
            <a:r>
              <a:rPr sz="1050" dirty="0">
                <a:solidFill>
                  <a:schemeClr val="tx1">
                    <a:lumMod val="65000"/>
                    <a:lumOff val="35000"/>
                  </a:schemeClr>
                </a:solidFill>
                <a:latin typeface="Raleway Medium" panose="020B0603030101060003" pitchFamily="34" charset="0"/>
                <a:cs typeface="Verdana"/>
              </a:rPr>
              <a:t>3 Free</a:t>
            </a:r>
            <a:r>
              <a:rPr sz="1050" spc="-9" dirty="0">
                <a:solidFill>
                  <a:schemeClr val="tx1">
                    <a:lumMod val="65000"/>
                    <a:lumOff val="35000"/>
                  </a:schemeClr>
                </a:solidFill>
                <a:latin typeface="Raleway Medium" panose="020B0603030101060003" pitchFamily="34" charset="0"/>
                <a:cs typeface="Verdana"/>
              </a:rPr>
              <a:t>l</a:t>
            </a:r>
            <a:r>
              <a:rPr sz="1050" dirty="0">
                <a:solidFill>
                  <a:schemeClr val="tx1">
                    <a:lumMod val="65000"/>
                    <a:lumOff val="35000"/>
                  </a:schemeClr>
                </a:solidFill>
                <a:latin typeface="Raleway Medium" panose="020B0603030101060003" pitchFamily="34" charset="0"/>
                <a:cs typeface="Verdana"/>
              </a:rPr>
              <a:t>and</a:t>
            </a:r>
            <a:r>
              <a:rPr sz="1050" spc="4" dirty="0">
                <a:solidFill>
                  <a:schemeClr val="tx1">
                    <a:lumMod val="65000"/>
                    <a:lumOff val="35000"/>
                  </a:schemeClr>
                </a:solidFill>
                <a:latin typeface="Raleway Medium" panose="020B0603030101060003" pitchFamily="34" charset="0"/>
                <a:cs typeface="Verdana"/>
              </a:rPr>
              <a:t> </a:t>
            </a:r>
            <a:r>
              <a:rPr sz="1050" spc="-25" dirty="0">
                <a:solidFill>
                  <a:schemeClr val="tx1">
                    <a:lumMod val="65000"/>
                    <a:lumOff val="35000"/>
                  </a:schemeClr>
                </a:solidFill>
                <a:latin typeface="Raleway Medium" panose="020B0603030101060003" pitchFamily="34" charset="0"/>
                <a:cs typeface="Verdana"/>
              </a:rPr>
              <a:t>P</a:t>
            </a:r>
            <a:r>
              <a:rPr sz="1050" dirty="0">
                <a:solidFill>
                  <a:schemeClr val="tx1">
                    <a:lumMod val="65000"/>
                    <a:lumOff val="35000"/>
                  </a:schemeClr>
                </a:solidFill>
                <a:latin typeface="Raleway Medium" panose="020B0603030101060003" pitchFamily="34" charset="0"/>
                <a:cs typeface="Verdana"/>
              </a:rPr>
              <a:t>a</a:t>
            </a:r>
            <a:r>
              <a:rPr sz="1050" spc="-4" dirty="0">
                <a:solidFill>
                  <a:schemeClr val="tx1">
                    <a:lumMod val="65000"/>
                    <a:lumOff val="35000"/>
                  </a:schemeClr>
                </a:solidFill>
                <a:latin typeface="Raleway Medium" panose="020B0603030101060003" pitchFamily="34" charset="0"/>
                <a:cs typeface="Verdana"/>
              </a:rPr>
              <a:t>r</a:t>
            </a:r>
            <a:r>
              <a:rPr sz="1050" dirty="0">
                <a:solidFill>
                  <a:schemeClr val="tx1">
                    <a:lumMod val="65000"/>
                    <a:lumOff val="35000"/>
                  </a:schemeClr>
                </a:solidFill>
                <a:latin typeface="Raleway Medium" panose="020B0603030101060003" pitchFamily="34" charset="0"/>
                <a:cs typeface="Verdana"/>
              </a:rPr>
              <a:t>k,</a:t>
            </a:r>
            <a:r>
              <a:rPr sz="1050" spc="14" dirty="0">
                <a:solidFill>
                  <a:schemeClr val="tx1">
                    <a:lumMod val="65000"/>
                    <a:lumOff val="35000"/>
                  </a:schemeClr>
                </a:solidFill>
                <a:latin typeface="Raleway Medium" panose="020B0603030101060003" pitchFamily="34" charset="0"/>
                <a:cs typeface="Verdana"/>
              </a:rPr>
              <a:t> </a:t>
            </a:r>
            <a:r>
              <a:rPr sz="1050" spc="-29" dirty="0">
                <a:solidFill>
                  <a:schemeClr val="tx1">
                    <a:lumMod val="65000"/>
                    <a:lumOff val="35000"/>
                  </a:schemeClr>
                </a:solidFill>
                <a:latin typeface="Raleway Medium" panose="020B0603030101060003" pitchFamily="34" charset="0"/>
                <a:cs typeface="Verdana"/>
              </a:rPr>
              <a:t>P</a:t>
            </a:r>
            <a:r>
              <a:rPr sz="1050" dirty="0">
                <a:solidFill>
                  <a:schemeClr val="tx1">
                    <a:lumMod val="65000"/>
                    <a:lumOff val="35000"/>
                  </a:schemeClr>
                </a:solidFill>
                <a:latin typeface="Raleway Medium" panose="020B0603030101060003" pitchFamily="34" charset="0"/>
                <a:cs typeface="Verdana"/>
              </a:rPr>
              <a:t>o</a:t>
            </a:r>
            <a:r>
              <a:rPr sz="1050" spc="-4" dirty="0">
                <a:solidFill>
                  <a:schemeClr val="tx1">
                    <a:lumMod val="65000"/>
                    <a:lumOff val="35000"/>
                  </a:schemeClr>
                </a:solidFill>
                <a:latin typeface="Raleway Medium" panose="020B0603030101060003" pitchFamily="34" charset="0"/>
                <a:cs typeface="Verdana"/>
              </a:rPr>
              <a:t>o</a:t>
            </a:r>
            <a:r>
              <a:rPr sz="1050" dirty="0">
                <a:solidFill>
                  <a:schemeClr val="tx1">
                    <a:lumMod val="65000"/>
                    <a:lumOff val="35000"/>
                  </a:schemeClr>
                </a:solidFill>
                <a:latin typeface="Raleway Medium" panose="020B0603030101060003" pitchFamily="34" charset="0"/>
                <a:cs typeface="Verdana"/>
              </a:rPr>
              <a:t>l</a:t>
            </a:r>
            <a:r>
              <a:rPr sz="1050" spc="-4" dirty="0">
                <a:solidFill>
                  <a:schemeClr val="tx1">
                    <a:lumMod val="65000"/>
                    <a:lumOff val="35000"/>
                  </a:schemeClr>
                </a:solidFill>
                <a:latin typeface="Raleway Medium" panose="020B0603030101060003" pitchFamily="34" charset="0"/>
                <a:cs typeface="Verdana"/>
              </a:rPr>
              <a:t>e</a:t>
            </a:r>
            <a:r>
              <a:rPr sz="1050" dirty="0">
                <a:solidFill>
                  <a:schemeClr val="tx1">
                    <a:lumMod val="65000"/>
                    <a:lumOff val="35000"/>
                  </a:schemeClr>
                </a:solidFill>
                <a:latin typeface="Raleway Medium" panose="020B0603030101060003" pitchFamily="34" charset="0"/>
                <a:cs typeface="Verdana"/>
              </a:rPr>
              <a:t>, D</a:t>
            </a:r>
            <a:r>
              <a:rPr sz="1050" spc="-4" dirty="0">
                <a:solidFill>
                  <a:schemeClr val="tx1">
                    <a:lumMod val="65000"/>
                    <a:lumOff val="35000"/>
                  </a:schemeClr>
                </a:solidFill>
                <a:latin typeface="Raleway Medium" panose="020B0603030101060003" pitchFamily="34" charset="0"/>
                <a:cs typeface="Verdana"/>
              </a:rPr>
              <a:t>o</a:t>
            </a:r>
            <a:r>
              <a:rPr sz="1050" dirty="0">
                <a:solidFill>
                  <a:schemeClr val="tx1">
                    <a:lumMod val="65000"/>
                    <a:lumOff val="35000"/>
                  </a:schemeClr>
                </a:solidFill>
                <a:latin typeface="Raleway Medium" panose="020B0603030101060003" pitchFamily="34" charset="0"/>
                <a:cs typeface="Verdana"/>
              </a:rPr>
              <a:t>r</a:t>
            </a:r>
            <a:r>
              <a:rPr sz="1050" spc="-4" dirty="0">
                <a:solidFill>
                  <a:schemeClr val="tx1">
                    <a:lumMod val="65000"/>
                    <a:lumOff val="35000"/>
                  </a:schemeClr>
                </a:solidFill>
                <a:latin typeface="Raleway Medium" panose="020B0603030101060003" pitchFamily="34" charset="0"/>
                <a:cs typeface="Verdana"/>
              </a:rPr>
              <a:t>s</a:t>
            </a:r>
            <a:r>
              <a:rPr sz="1050" dirty="0">
                <a:solidFill>
                  <a:schemeClr val="tx1">
                    <a:lumMod val="65000"/>
                    <a:lumOff val="35000"/>
                  </a:schemeClr>
                </a:solidFill>
                <a:latin typeface="Raleway Medium" panose="020B0603030101060003" pitchFamily="34" charset="0"/>
                <a:cs typeface="Verdana"/>
              </a:rPr>
              <a:t>et, </a:t>
            </a:r>
          </a:p>
          <a:p>
            <a:pPr marL="12724">
              <a:spcBef>
                <a:spcPts val="438"/>
              </a:spcBef>
            </a:pPr>
            <a:r>
              <a:rPr sz="1050" dirty="0">
                <a:solidFill>
                  <a:schemeClr val="tx1">
                    <a:lumMod val="65000"/>
                    <a:lumOff val="35000"/>
                  </a:schemeClr>
                </a:solidFill>
                <a:latin typeface="Raleway Medium" panose="020B0603030101060003" pitchFamily="34" charset="0"/>
                <a:cs typeface="Verdana"/>
              </a:rPr>
              <a:t>United Kingdom, BH16</a:t>
            </a:r>
            <a:r>
              <a:rPr sz="1050" spc="9" dirty="0">
                <a:solidFill>
                  <a:schemeClr val="tx1">
                    <a:lumMod val="65000"/>
                    <a:lumOff val="35000"/>
                  </a:schemeClr>
                </a:solidFill>
                <a:latin typeface="Raleway Medium" panose="020B0603030101060003" pitchFamily="34" charset="0"/>
                <a:cs typeface="Verdana"/>
              </a:rPr>
              <a:t> </a:t>
            </a:r>
            <a:r>
              <a:rPr sz="1050" dirty="0">
                <a:solidFill>
                  <a:schemeClr val="tx1">
                    <a:lumMod val="65000"/>
                    <a:lumOff val="35000"/>
                  </a:schemeClr>
                </a:solidFill>
                <a:latin typeface="Raleway Medium" panose="020B0603030101060003" pitchFamily="34" charset="0"/>
                <a:cs typeface="Verdana"/>
              </a:rPr>
              <a:t>6FH</a:t>
            </a:r>
          </a:p>
          <a:p>
            <a:pPr marL="12724" marR="15111">
              <a:spcBef>
                <a:spcPts val="443"/>
              </a:spcBef>
            </a:pPr>
            <a:r>
              <a:rPr sz="1050" dirty="0">
                <a:solidFill>
                  <a:schemeClr val="tx1">
                    <a:lumMod val="65000"/>
                    <a:lumOff val="35000"/>
                  </a:schemeClr>
                </a:solidFill>
                <a:latin typeface="Raleway Medium" panose="020B0603030101060003" pitchFamily="34" charset="0"/>
                <a:cs typeface="Verdana"/>
              </a:rPr>
              <a:t>P</a:t>
            </a:r>
            <a:r>
              <a:rPr sz="1050" spc="4" dirty="0">
                <a:solidFill>
                  <a:schemeClr val="tx1">
                    <a:lumMod val="65000"/>
                    <a:lumOff val="35000"/>
                  </a:schemeClr>
                </a:solidFill>
                <a:latin typeface="Raleway Medium" panose="020B0603030101060003" pitchFamily="34" charset="0"/>
                <a:cs typeface="Verdana"/>
              </a:rPr>
              <a:t>h</a:t>
            </a:r>
            <a:r>
              <a:rPr sz="1050" dirty="0">
                <a:solidFill>
                  <a:schemeClr val="tx1">
                    <a:lumMod val="65000"/>
                    <a:lumOff val="35000"/>
                  </a:schemeClr>
                </a:solidFill>
                <a:latin typeface="Raleway Medium" panose="020B0603030101060003" pitchFamily="34" charset="0"/>
                <a:cs typeface="Verdana"/>
              </a:rPr>
              <a:t>one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r>
              <a:rPr sz="1050" b="1" spc="9"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t>
            </a:r>
            <a:r>
              <a:rPr sz="1050" b="1" spc="4"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44 207 193</a:t>
            </a:r>
            <a:r>
              <a:rPr sz="1050" b="1" spc="9"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r>
              <a:rPr sz="105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3548</a:t>
            </a:r>
          </a:p>
        </p:txBody>
      </p:sp>
      <p:grpSp>
        <p:nvGrpSpPr>
          <p:cNvPr id="12" name="Group 11">
            <a:extLst>
              <a:ext uri="{FF2B5EF4-FFF2-40B4-BE49-F238E27FC236}">
                <a16:creationId xmlns:a16="http://schemas.microsoft.com/office/drawing/2014/main" id="{2D9B63F7-27CA-50D6-15DB-A6C610C9E237}"/>
              </a:ext>
            </a:extLst>
          </p:cNvPr>
          <p:cNvGrpSpPr/>
          <p:nvPr userDrawn="1"/>
        </p:nvGrpSpPr>
        <p:grpSpPr>
          <a:xfrm>
            <a:off x="619447" y="2966562"/>
            <a:ext cx="186249" cy="694388"/>
            <a:chOff x="9224104" y="4384298"/>
            <a:chExt cx="232120" cy="865406"/>
          </a:xfrm>
          <a:solidFill>
            <a:srgbClr val="88AE44"/>
          </a:solidFill>
        </p:grpSpPr>
        <p:sp>
          <p:nvSpPr>
            <p:cNvPr id="13" name="object 10">
              <a:extLst>
                <a:ext uri="{FF2B5EF4-FFF2-40B4-BE49-F238E27FC236}">
                  <a16:creationId xmlns:a16="http://schemas.microsoft.com/office/drawing/2014/main" id="{04B48004-C5C4-4D68-1E83-24AE51460711}"/>
                </a:ext>
              </a:extLst>
            </p:cNvPr>
            <p:cNvSpPr/>
            <p:nvPr/>
          </p:nvSpPr>
          <p:spPr>
            <a:xfrm>
              <a:off x="9224104" y="4384298"/>
              <a:ext cx="232120" cy="865404"/>
            </a:xfrm>
            <a:custGeom>
              <a:avLst/>
              <a:gdLst/>
              <a:ahLst/>
              <a:cxnLst/>
              <a:rect l="l" t="t" r="r" b="b"/>
              <a:pathLst>
                <a:path w="231690" h="863802">
                  <a:moveTo>
                    <a:pt x="64391" y="347432"/>
                  </a:moveTo>
                  <a:lnTo>
                    <a:pt x="67205" y="339846"/>
                  </a:lnTo>
                  <a:lnTo>
                    <a:pt x="71599" y="333022"/>
                  </a:lnTo>
                  <a:lnTo>
                    <a:pt x="77091" y="327403"/>
                  </a:lnTo>
                  <a:lnTo>
                    <a:pt x="82102" y="322265"/>
                  </a:lnTo>
                  <a:lnTo>
                    <a:pt x="88006" y="318121"/>
                  </a:lnTo>
                  <a:lnTo>
                    <a:pt x="94596" y="315241"/>
                  </a:lnTo>
                  <a:lnTo>
                    <a:pt x="64391" y="315241"/>
                  </a:lnTo>
                  <a:lnTo>
                    <a:pt x="64391" y="347432"/>
                  </a:lnTo>
                  <a:close/>
                </a:path>
                <a:path w="231690" h="863802">
                  <a:moveTo>
                    <a:pt x="165338" y="354523"/>
                  </a:moveTo>
                  <a:lnTo>
                    <a:pt x="160581" y="342505"/>
                  </a:lnTo>
                  <a:lnTo>
                    <a:pt x="152262" y="331266"/>
                  </a:lnTo>
                  <a:lnTo>
                    <a:pt x="145119" y="333865"/>
                  </a:lnTo>
                  <a:lnTo>
                    <a:pt x="133860" y="345395"/>
                  </a:lnTo>
                  <a:lnTo>
                    <a:pt x="138603" y="350171"/>
                  </a:lnTo>
                  <a:lnTo>
                    <a:pt x="149862" y="338653"/>
                  </a:lnTo>
                  <a:lnTo>
                    <a:pt x="156523" y="349378"/>
                  </a:lnTo>
                  <a:lnTo>
                    <a:pt x="159972" y="361923"/>
                  </a:lnTo>
                  <a:lnTo>
                    <a:pt x="160218" y="364452"/>
                  </a:lnTo>
                  <a:lnTo>
                    <a:pt x="144296" y="364452"/>
                  </a:lnTo>
                  <a:lnTo>
                    <a:pt x="143678" y="359102"/>
                  </a:lnTo>
                  <a:lnTo>
                    <a:pt x="141621" y="354186"/>
                  </a:lnTo>
                  <a:lnTo>
                    <a:pt x="139358" y="361350"/>
                  </a:lnTo>
                  <a:lnTo>
                    <a:pt x="139358" y="367823"/>
                  </a:lnTo>
                  <a:lnTo>
                    <a:pt x="141621" y="381530"/>
                  </a:lnTo>
                  <a:lnTo>
                    <a:pt x="143678" y="376684"/>
                  </a:lnTo>
                  <a:lnTo>
                    <a:pt x="144296" y="371334"/>
                  </a:lnTo>
                  <a:lnTo>
                    <a:pt x="160218" y="371334"/>
                  </a:lnTo>
                  <a:lnTo>
                    <a:pt x="164979" y="382441"/>
                  </a:lnTo>
                  <a:lnTo>
                    <a:pt x="167000" y="369254"/>
                  </a:lnTo>
                  <a:lnTo>
                    <a:pt x="167019" y="367823"/>
                  </a:lnTo>
                  <a:lnTo>
                    <a:pt x="165338" y="354523"/>
                  </a:lnTo>
                  <a:close/>
                </a:path>
                <a:path w="231690" h="863802">
                  <a:moveTo>
                    <a:pt x="152262" y="404379"/>
                  </a:moveTo>
                  <a:lnTo>
                    <a:pt x="145119" y="401851"/>
                  </a:lnTo>
                  <a:lnTo>
                    <a:pt x="134443" y="408780"/>
                  </a:lnTo>
                  <a:lnTo>
                    <a:pt x="121978" y="412332"/>
                  </a:lnTo>
                  <a:lnTo>
                    <a:pt x="119995" y="412538"/>
                  </a:lnTo>
                  <a:lnTo>
                    <a:pt x="129764" y="417713"/>
                  </a:lnTo>
                  <a:lnTo>
                    <a:pt x="141660" y="412682"/>
                  </a:lnTo>
                  <a:lnTo>
                    <a:pt x="152262" y="404379"/>
                  </a:lnTo>
                  <a:close/>
                </a:path>
                <a:path w="231690" h="863802">
                  <a:moveTo>
                    <a:pt x="67788" y="381122"/>
                  </a:moveTo>
                  <a:lnTo>
                    <a:pt x="72548" y="393140"/>
                  </a:lnTo>
                  <a:lnTo>
                    <a:pt x="73174" y="373915"/>
                  </a:lnTo>
                  <a:lnTo>
                    <a:pt x="72903" y="371334"/>
                  </a:lnTo>
                  <a:lnTo>
                    <a:pt x="88830" y="371334"/>
                  </a:lnTo>
                  <a:lnTo>
                    <a:pt x="88761" y="364522"/>
                  </a:lnTo>
                  <a:lnTo>
                    <a:pt x="72835" y="364522"/>
                  </a:lnTo>
                  <a:lnTo>
                    <a:pt x="75633" y="351707"/>
                  </a:lnTo>
                  <a:lnTo>
                    <a:pt x="81736" y="340583"/>
                  </a:lnTo>
                  <a:lnTo>
                    <a:pt x="83269" y="338652"/>
                  </a:lnTo>
                  <a:lnTo>
                    <a:pt x="91469" y="322962"/>
                  </a:lnTo>
                  <a:lnTo>
                    <a:pt x="80867" y="331266"/>
                  </a:lnTo>
                  <a:lnTo>
                    <a:pt x="73204" y="341345"/>
                  </a:lnTo>
                  <a:lnTo>
                    <a:pt x="68148" y="353203"/>
                  </a:lnTo>
                  <a:lnTo>
                    <a:pt x="66126" y="366390"/>
                  </a:lnTo>
                  <a:lnTo>
                    <a:pt x="66107" y="367823"/>
                  </a:lnTo>
                  <a:lnTo>
                    <a:pt x="67788" y="381122"/>
                  </a:lnTo>
                  <a:close/>
                </a:path>
                <a:path w="231690" h="863802">
                  <a:moveTo>
                    <a:pt x="88006" y="333795"/>
                  </a:moveTo>
                  <a:lnTo>
                    <a:pt x="83269" y="338652"/>
                  </a:lnTo>
                  <a:lnTo>
                    <a:pt x="94527" y="350171"/>
                  </a:lnTo>
                  <a:lnTo>
                    <a:pt x="99264" y="345325"/>
                  </a:lnTo>
                  <a:lnTo>
                    <a:pt x="88006" y="333795"/>
                  </a:lnTo>
                  <a:close/>
                </a:path>
                <a:path w="231690" h="863802">
                  <a:moveTo>
                    <a:pt x="89559" y="403228"/>
                  </a:moveTo>
                  <a:lnTo>
                    <a:pt x="90890" y="412338"/>
                  </a:lnTo>
                  <a:lnTo>
                    <a:pt x="102705" y="417526"/>
                  </a:lnTo>
                  <a:lnTo>
                    <a:pt x="116566" y="419491"/>
                  </a:lnTo>
                  <a:lnTo>
                    <a:pt x="113263" y="396291"/>
                  </a:lnTo>
                  <a:lnTo>
                    <a:pt x="113263" y="412608"/>
                  </a:lnTo>
                  <a:lnTo>
                    <a:pt x="100546" y="409651"/>
                  </a:lnTo>
                  <a:lnTo>
                    <a:pt x="89559" y="403228"/>
                  </a:lnTo>
                  <a:close/>
                </a:path>
                <a:path w="231690" h="863802">
                  <a:moveTo>
                    <a:pt x="80867" y="404379"/>
                  </a:moveTo>
                  <a:lnTo>
                    <a:pt x="90890" y="412338"/>
                  </a:lnTo>
                  <a:lnTo>
                    <a:pt x="89559" y="403228"/>
                  </a:lnTo>
                  <a:lnTo>
                    <a:pt x="88074" y="401991"/>
                  </a:lnTo>
                  <a:lnTo>
                    <a:pt x="99333" y="390461"/>
                  </a:lnTo>
                  <a:lnTo>
                    <a:pt x="103246" y="393622"/>
                  </a:lnTo>
                  <a:lnTo>
                    <a:pt x="108051" y="395729"/>
                  </a:lnTo>
                  <a:lnTo>
                    <a:pt x="113263" y="396291"/>
                  </a:lnTo>
                  <a:lnTo>
                    <a:pt x="116566" y="419491"/>
                  </a:lnTo>
                  <a:lnTo>
                    <a:pt x="129764" y="417713"/>
                  </a:lnTo>
                  <a:lnTo>
                    <a:pt x="119995" y="412538"/>
                  </a:lnTo>
                  <a:lnTo>
                    <a:pt x="119995" y="396220"/>
                  </a:lnTo>
                  <a:lnTo>
                    <a:pt x="125207" y="395588"/>
                  </a:lnTo>
                  <a:lnTo>
                    <a:pt x="129951" y="393481"/>
                  </a:lnTo>
                  <a:lnTo>
                    <a:pt x="133860" y="390321"/>
                  </a:lnTo>
                  <a:lnTo>
                    <a:pt x="145119" y="401851"/>
                  </a:lnTo>
                  <a:lnTo>
                    <a:pt x="152262" y="404379"/>
                  </a:lnTo>
                  <a:lnTo>
                    <a:pt x="159925" y="394300"/>
                  </a:lnTo>
                  <a:lnTo>
                    <a:pt x="164979" y="382441"/>
                  </a:lnTo>
                  <a:lnTo>
                    <a:pt x="160218" y="371334"/>
                  </a:lnTo>
                  <a:lnTo>
                    <a:pt x="157373" y="384118"/>
                  </a:lnTo>
                  <a:lnTo>
                    <a:pt x="151251" y="395231"/>
                  </a:lnTo>
                  <a:lnTo>
                    <a:pt x="149793" y="397063"/>
                  </a:lnTo>
                  <a:lnTo>
                    <a:pt x="138535" y="385533"/>
                  </a:lnTo>
                  <a:lnTo>
                    <a:pt x="141621" y="381530"/>
                  </a:lnTo>
                  <a:lnTo>
                    <a:pt x="139358" y="367823"/>
                  </a:lnTo>
                  <a:lnTo>
                    <a:pt x="139358" y="374296"/>
                  </a:lnTo>
                  <a:lnTo>
                    <a:pt x="136809" y="380125"/>
                  </a:lnTo>
                  <a:lnTo>
                    <a:pt x="132694" y="384339"/>
                  </a:lnTo>
                  <a:lnTo>
                    <a:pt x="128579" y="388565"/>
                  </a:lnTo>
                  <a:lnTo>
                    <a:pt x="122876" y="391164"/>
                  </a:lnTo>
                  <a:lnTo>
                    <a:pt x="110245" y="391164"/>
                  </a:lnTo>
                  <a:lnTo>
                    <a:pt x="104550" y="388565"/>
                  </a:lnTo>
                  <a:lnTo>
                    <a:pt x="100431" y="384339"/>
                  </a:lnTo>
                  <a:lnTo>
                    <a:pt x="96312" y="380125"/>
                  </a:lnTo>
                  <a:lnTo>
                    <a:pt x="93772" y="374296"/>
                  </a:lnTo>
                  <a:lnTo>
                    <a:pt x="93772" y="361350"/>
                  </a:lnTo>
                  <a:lnTo>
                    <a:pt x="96312" y="355520"/>
                  </a:lnTo>
                  <a:lnTo>
                    <a:pt x="100431" y="351306"/>
                  </a:lnTo>
                  <a:lnTo>
                    <a:pt x="100569" y="351166"/>
                  </a:lnTo>
                  <a:lnTo>
                    <a:pt x="104687" y="347010"/>
                  </a:lnTo>
                  <a:lnTo>
                    <a:pt x="110314" y="344482"/>
                  </a:lnTo>
                  <a:lnTo>
                    <a:pt x="122876" y="344482"/>
                  </a:lnTo>
                  <a:lnTo>
                    <a:pt x="128579" y="347081"/>
                  </a:lnTo>
                  <a:lnTo>
                    <a:pt x="132694" y="351306"/>
                  </a:lnTo>
                  <a:lnTo>
                    <a:pt x="136809" y="355520"/>
                  </a:lnTo>
                  <a:lnTo>
                    <a:pt x="139358" y="361350"/>
                  </a:lnTo>
                  <a:lnTo>
                    <a:pt x="141621" y="354186"/>
                  </a:lnTo>
                  <a:lnTo>
                    <a:pt x="138603" y="350171"/>
                  </a:lnTo>
                  <a:lnTo>
                    <a:pt x="133860" y="345395"/>
                  </a:lnTo>
                  <a:lnTo>
                    <a:pt x="129951" y="342234"/>
                  </a:lnTo>
                  <a:lnTo>
                    <a:pt x="125139" y="340057"/>
                  </a:lnTo>
                  <a:lnTo>
                    <a:pt x="119927" y="339425"/>
                  </a:lnTo>
                  <a:lnTo>
                    <a:pt x="119927" y="323108"/>
                  </a:lnTo>
                  <a:lnTo>
                    <a:pt x="132625" y="326120"/>
                  </a:lnTo>
                  <a:lnTo>
                    <a:pt x="143593" y="332581"/>
                  </a:lnTo>
                  <a:lnTo>
                    <a:pt x="145119" y="333865"/>
                  </a:lnTo>
                  <a:lnTo>
                    <a:pt x="152262" y="331266"/>
                  </a:lnTo>
                  <a:lnTo>
                    <a:pt x="142237" y="323307"/>
                  </a:lnTo>
                  <a:lnTo>
                    <a:pt x="130422" y="318119"/>
                  </a:lnTo>
                  <a:lnTo>
                    <a:pt x="116566" y="316154"/>
                  </a:lnTo>
                  <a:lnTo>
                    <a:pt x="103365" y="317933"/>
                  </a:lnTo>
                  <a:lnTo>
                    <a:pt x="91469" y="322962"/>
                  </a:lnTo>
                  <a:lnTo>
                    <a:pt x="83269" y="338652"/>
                  </a:lnTo>
                  <a:lnTo>
                    <a:pt x="88006" y="333795"/>
                  </a:lnTo>
                  <a:lnTo>
                    <a:pt x="98669" y="326865"/>
                  </a:lnTo>
                  <a:lnTo>
                    <a:pt x="111149" y="323316"/>
                  </a:lnTo>
                  <a:lnTo>
                    <a:pt x="113263" y="323108"/>
                  </a:lnTo>
                  <a:lnTo>
                    <a:pt x="113263" y="339425"/>
                  </a:lnTo>
                  <a:lnTo>
                    <a:pt x="108051" y="340057"/>
                  </a:lnTo>
                  <a:lnTo>
                    <a:pt x="103246" y="342164"/>
                  </a:lnTo>
                  <a:lnTo>
                    <a:pt x="99264" y="345325"/>
                  </a:lnTo>
                  <a:lnTo>
                    <a:pt x="94527" y="350171"/>
                  </a:lnTo>
                  <a:lnTo>
                    <a:pt x="91438" y="354186"/>
                  </a:lnTo>
                  <a:lnTo>
                    <a:pt x="89379" y="359102"/>
                  </a:lnTo>
                  <a:lnTo>
                    <a:pt x="88761" y="364522"/>
                  </a:lnTo>
                  <a:lnTo>
                    <a:pt x="88830" y="371334"/>
                  </a:lnTo>
                  <a:lnTo>
                    <a:pt x="89447" y="376684"/>
                  </a:lnTo>
                  <a:lnTo>
                    <a:pt x="91507" y="381600"/>
                  </a:lnTo>
                  <a:lnTo>
                    <a:pt x="94665" y="385603"/>
                  </a:lnTo>
                  <a:lnTo>
                    <a:pt x="83406" y="397133"/>
                  </a:lnTo>
                  <a:lnTo>
                    <a:pt x="76713" y="386431"/>
                  </a:lnTo>
                  <a:lnTo>
                    <a:pt x="73174" y="373915"/>
                  </a:lnTo>
                  <a:lnTo>
                    <a:pt x="72548" y="393140"/>
                  </a:lnTo>
                  <a:lnTo>
                    <a:pt x="80867" y="404379"/>
                  </a:lnTo>
                  <a:close/>
                </a:path>
                <a:path w="231690" h="863802">
                  <a:moveTo>
                    <a:pt x="113469" y="355450"/>
                  </a:moveTo>
                  <a:lnTo>
                    <a:pt x="113537" y="369649"/>
                  </a:lnTo>
                  <a:lnTo>
                    <a:pt x="115400" y="372247"/>
                  </a:lnTo>
                  <a:lnTo>
                    <a:pt x="123424" y="375560"/>
                  </a:lnTo>
                  <a:lnTo>
                    <a:pt x="126865" y="374003"/>
                  </a:lnTo>
                  <a:lnTo>
                    <a:pt x="125344" y="370492"/>
                  </a:lnTo>
                  <a:lnTo>
                    <a:pt x="118829" y="367823"/>
                  </a:lnTo>
                  <a:lnTo>
                    <a:pt x="118829" y="355450"/>
                  </a:lnTo>
                  <a:lnTo>
                    <a:pt x="117595" y="352711"/>
                  </a:lnTo>
                  <a:lnTo>
                    <a:pt x="114646" y="352711"/>
                  </a:lnTo>
                  <a:lnTo>
                    <a:pt x="113469" y="355450"/>
                  </a:lnTo>
                  <a:close/>
                </a:path>
                <a:path w="231690" h="863802">
                  <a:moveTo>
                    <a:pt x="68922" y="140255"/>
                  </a:moveTo>
                  <a:lnTo>
                    <a:pt x="68922" y="149257"/>
                  </a:lnTo>
                  <a:lnTo>
                    <a:pt x="165167" y="149257"/>
                  </a:lnTo>
                  <a:lnTo>
                    <a:pt x="165167" y="140255"/>
                  </a:lnTo>
                  <a:lnTo>
                    <a:pt x="68922" y="140255"/>
                  </a:lnTo>
                  <a:close/>
                </a:path>
                <a:path w="231690" h="863802">
                  <a:moveTo>
                    <a:pt x="68578" y="193258"/>
                  </a:moveTo>
                  <a:lnTo>
                    <a:pt x="66956" y="205059"/>
                  </a:lnTo>
                  <a:lnTo>
                    <a:pt x="63840" y="217133"/>
                  </a:lnTo>
                  <a:lnTo>
                    <a:pt x="59422" y="229402"/>
                  </a:lnTo>
                  <a:lnTo>
                    <a:pt x="53888" y="241836"/>
                  </a:lnTo>
                  <a:lnTo>
                    <a:pt x="179992" y="241836"/>
                  </a:lnTo>
                  <a:lnTo>
                    <a:pt x="174266" y="229632"/>
                  </a:lnTo>
                  <a:lnTo>
                    <a:pt x="169779" y="217419"/>
                  </a:lnTo>
                  <a:lnTo>
                    <a:pt x="166792" y="205297"/>
                  </a:lnTo>
                  <a:lnTo>
                    <a:pt x="165510" y="193258"/>
                  </a:lnTo>
                  <a:lnTo>
                    <a:pt x="68578" y="193258"/>
                  </a:lnTo>
                  <a:close/>
                </a:path>
                <a:path w="231690" h="863802">
                  <a:moveTo>
                    <a:pt x="164550" y="135479"/>
                  </a:moveTo>
                  <a:lnTo>
                    <a:pt x="154042" y="120070"/>
                  </a:lnTo>
                  <a:lnTo>
                    <a:pt x="145181" y="105715"/>
                  </a:lnTo>
                  <a:lnTo>
                    <a:pt x="137825" y="92312"/>
                  </a:lnTo>
                  <a:lnTo>
                    <a:pt x="131829" y="79760"/>
                  </a:lnTo>
                  <a:lnTo>
                    <a:pt x="127049" y="67955"/>
                  </a:lnTo>
                  <a:lnTo>
                    <a:pt x="123341" y="56797"/>
                  </a:lnTo>
                  <a:lnTo>
                    <a:pt x="120563" y="46181"/>
                  </a:lnTo>
                  <a:lnTo>
                    <a:pt x="118570" y="36007"/>
                  </a:lnTo>
                  <a:lnTo>
                    <a:pt x="117218" y="26172"/>
                  </a:lnTo>
                  <a:lnTo>
                    <a:pt x="116364" y="16574"/>
                  </a:lnTo>
                  <a:lnTo>
                    <a:pt x="116154" y="13215"/>
                  </a:lnTo>
                  <a:lnTo>
                    <a:pt x="115357" y="25722"/>
                  </a:lnTo>
                  <a:lnTo>
                    <a:pt x="113762" y="38062"/>
                  </a:lnTo>
                  <a:lnTo>
                    <a:pt x="111369" y="50244"/>
                  </a:lnTo>
                  <a:lnTo>
                    <a:pt x="108178" y="62281"/>
                  </a:lnTo>
                  <a:lnTo>
                    <a:pt x="104188" y="74184"/>
                  </a:lnTo>
                  <a:lnTo>
                    <a:pt x="99398" y="85964"/>
                  </a:lnTo>
                  <a:lnTo>
                    <a:pt x="93807" y="97632"/>
                  </a:lnTo>
                  <a:lnTo>
                    <a:pt x="87416" y="109200"/>
                  </a:lnTo>
                  <a:lnTo>
                    <a:pt x="80222" y="120679"/>
                  </a:lnTo>
                  <a:lnTo>
                    <a:pt x="72225" y="132081"/>
                  </a:lnTo>
                  <a:lnTo>
                    <a:pt x="69676" y="135479"/>
                  </a:lnTo>
                  <a:lnTo>
                    <a:pt x="164550" y="135479"/>
                  </a:lnTo>
                  <a:close/>
                </a:path>
                <a:path w="231690" h="863802">
                  <a:moveTo>
                    <a:pt x="113606" y="13075"/>
                  </a:moveTo>
                  <a:lnTo>
                    <a:pt x="120612" y="13075"/>
                  </a:lnTo>
                  <a:lnTo>
                    <a:pt x="123493" y="10125"/>
                  </a:lnTo>
                  <a:lnTo>
                    <a:pt x="123493" y="2961"/>
                  </a:lnTo>
                  <a:lnTo>
                    <a:pt x="120612" y="0"/>
                  </a:lnTo>
                  <a:lnTo>
                    <a:pt x="113537" y="0"/>
                  </a:lnTo>
                  <a:lnTo>
                    <a:pt x="110725" y="2961"/>
                  </a:lnTo>
                  <a:lnTo>
                    <a:pt x="110725" y="10125"/>
                  </a:lnTo>
                  <a:lnTo>
                    <a:pt x="113606" y="13075"/>
                  </a:lnTo>
                  <a:close/>
                </a:path>
                <a:path w="231690" h="863802">
                  <a:moveTo>
                    <a:pt x="165235" y="154735"/>
                  </a:moveTo>
                  <a:lnTo>
                    <a:pt x="68991" y="154735"/>
                  </a:lnTo>
                  <a:lnTo>
                    <a:pt x="68991" y="190519"/>
                  </a:lnTo>
                  <a:lnTo>
                    <a:pt x="78327" y="190519"/>
                  </a:lnTo>
                  <a:lnTo>
                    <a:pt x="78327" y="162191"/>
                  </a:lnTo>
                  <a:lnTo>
                    <a:pt x="79494" y="159523"/>
                  </a:lnTo>
                  <a:lnTo>
                    <a:pt x="82513" y="159523"/>
                  </a:lnTo>
                  <a:lnTo>
                    <a:pt x="83680" y="162191"/>
                  </a:lnTo>
                  <a:lnTo>
                    <a:pt x="83681" y="190519"/>
                  </a:lnTo>
                  <a:lnTo>
                    <a:pt x="94871" y="190519"/>
                  </a:lnTo>
                  <a:lnTo>
                    <a:pt x="94871" y="162191"/>
                  </a:lnTo>
                  <a:lnTo>
                    <a:pt x="96038" y="159523"/>
                  </a:lnTo>
                  <a:lnTo>
                    <a:pt x="99057" y="159523"/>
                  </a:lnTo>
                  <a:lnTo>
                    <a:pt x="100224" y="162191"/>
                  </a:lnTo>
                  <a:lnTo>
                    <a:pt x="100224" y="190519"/>
                  </a:lnTo>
                  <a:lnTo>
                    <a:pt x="106472" y="190519"/>
                  </a:lnTo>
                  <a:lnTo>
                    <a:pt x="106472" y="162191"/>
                  </a:lnTo>
                  <a:lnTo>
                    <a:pt x="107639" y="159523"/>
                  </a:lnTo>
                  <a:lnTo>
                    <a:pt x="110657" y="159523"/>
                  </a:lnTo>
                  <a:lnTo>
                    <a:pt x="111823" y="162191"/>
                  </a:lnTo>
                  <a:lnTo>
                    <a:pt x="111823" y="190519"/>
                  </a:lnTo>
                  <a:lnTo>
                    <a:pt x="123218" y="190519"/>
                  </a:lnTo>
                  <a:lnTo>
                    <a:pt x="123218" y="162191"/>
                  </a:lnTo>
                  <a:lnTo>
                    <a:pt x="124384" y="159523"/>
                  </a:lnTo>
                  <a:lnTo>
                    <a:pt x="127413" y="159523"/>
                  </a:lnTo>
                  <a:lnTo>
                    <a:pt x="128579" y="162191"/>
                  </a:lnTo>
                  <a:lnTo>
                    <a:pt x="128579" y="190519"/>
                  </a:lnTo>
                  <a:lnTo>
                    <a:pt x="134820" y="190519"/>
                  </a:lnTo>
                  <a:lnTo>
                    <a:pt x="134820" y="162191"/>
                  </a:lnTo>
                  <a:lnTo>
                    <a:pt x="135986" y="159523"/>
                  </a:lnTo>
                  <a:lnTo>
                    <a:pt x="139015" y="159523"/>
                  </a:lnTo>
                  <a:lnTo>
                    <a:pt x="140181" y="162191"/>
                  </a:lnTo>
                  <a:lnTo>
                    <a:pt x="140181" y="190519"/>
                  </a:lnTo>
                  <a:lnTo>
                    <a:pt x="151371" y="190519"/>
                  </a:lnTo>
                  <a:lnTo>
                    <a:pt x="151371" y="162191"/>
                  </a:lnTo>
                  <a:lnTo>
                    <a:pt x="152537" y="159523"/>
                  </a:lnTo>
                  <a:lnTo>
                    <a:pt x="155554" y="159523"/>
                  </a:lnTo>
                  <a:lnTo>
                    <a:pt x="156720" y="162191"/>
                  </a:lnTo>
                  <a:lnTo>
                    <a:pt x="156720" y="190519"/>
                  </a:lnTo>
                  <a:lnTo>
                    <a:pt x="165235" y="190519"/>
                  </a:lnTo>
                  <a:lnTo>
                    <a:pt x="165235" y="154735"/>
                  </a:lnTo>
                  <a:close/>
                </a:path>
                <a:path w="231690" h="863802">
                  <a:moveTo>
                    <a:pt x="106472" y="472576"/>
                  </a:moveTo>
                  <a:lnTo>
                    <a:pt x="106472" y="445711"/>
                  </a:lnTo>
                  <a:lnTo>
                    <a:pt x="109148" y="444588"/>
                  </a:lnTo>
                  <a:lnTo>
                    <a:pt x="111823" y="447058"/>
                  </a:lnTo>
                  <a:lnTo>
                    <a:pt x="111823" y="472576"/>
                  </a:lnTo>
                  <a:lnTo>
                    <a:pt x="123081" y="472576"/>
                  </a:lnTo>
                  <a:lnTo>
                    <a:pt x="123081" y="445711"/>
                  </a:lnTo>
                  <a:lnTo>
                    <a:pt x="125767" y="444588"/>
                  </a:lnTo>
                  <a:lnTo>
                    <a:pt x="128442" y="447058"/>
                  </a:lnTo>
                  <a:lnTo>
                    <a:pt x="128442" y="472576"/>
                  </a:lnTo>
                  <a:lnTo>
                    <a:pt x="134614" y="472576"/>
                  </a:lnTo>
                  <a:lnTo>
                    <a:pt x="134614" y="445711"/>
                  </a:lnTo>
                  <a:lnTo>
                    <a:pt x="137289" y="444588"/>
                  </a:lnTo>
                  <a:lnTo>
                    <a:pt x="139975" y="447058"/>
                  </a:lnTo>
                  <a:lnTo>
                    <a:pt x="139975" y="472576"/>
                  </a:lnTo>
                  <a:lnTo>
                    <a:pt x="151234" y="472576"/>
                  </a:lnTo>
                  <a:lnTo>
                    <a:pt x="151234" y="445711"/>
                  </a:lnTo>
                  <a:lnTo>
                    <a:pt x="153908" y="444588"/>
                  </a:lnTo>
                  <a:lnTo>
                    <a:pt x="156583" y="447058"/>
                  </a:lnTo>
                  <a:lnTo>
                    <a:pt x="156583" y="472576"/>
                  </a:lnTo>
                  <a:lnTo>
                    <a:pt x="162767" y="472576"/>
                  </a:lnTo>
                  <a:lnTo>
                    <a:pt x="162767" y="445711"/>
                  </a:lnTo>
                  <a:lnTo>
                    <a:pt x="165441" y="444588"/>
                  </a:lnTo>
                  <a:lnTo>
                    <a:pt x="168116" y="447058"/>
                  </a:lnTo>
                  <a:lnTo>
                    <a:pt x="168116" y="472576"/>
                  </a:lnTo>
                  <a:lnTo>
                    <a:pt x="206487" y="472576"/>
                  </a:lnTo>
                  <a:lnTo>
                    <a:pt x="215619" y="435879"/>
                  </a:lnTo>
                  <a:lnTo>
                    <a:pt x="220774" y="435879"/>
                  </a:lnTo>
                  <a:lnTo>
                    <a:pt x="220774" y="425402"/>
                  </a:lnTo>
                  <a:lnTo>
                    <a:pt x="210339" y="425402"/>
                  </a:lnTo>
                  <a:lnTo>
                    <a:pt x="210339" y="319666"/>
                  </a:lnTo>
                  <a:lnTo>
                    <a:pt x="211436" y="319666"/>
                  </a:lnTo>
                  <a:lnTo>
                    <a:pt x="231690" y="297660"/>
                  </a:lnTo>
                  <a:lnTo>
                    <a:pt x="183078" y="297660"/>
                  </a:lnTo>
                  <a:lnTo>
                    <a:pt x="183078" y="263281"/>
                  </a:lnTo>
                  <a:lnTo>
                    <a:pt x="169556" y="309611"/>
                  </a:lnTo>
                  <a:lnTo>
                    <a:pt x="172859" y="311016"/>
                  </a:lnTo>
                  <a:lnTo>
                    <a:pt x="174231" y="314399"/>
                  </a:lnTo>
                  <a:lnTo>
                    <a:pt x="174231" y="421247"/>
                  </a:lnTo>
                  <a:lnTo>
                    <a:pt x="173682" y="423787"/>
                  </a:lnTo>
                  <a:lnTo>
                    <a:pt x="170859" y="426034"/>
                  </a:lnTo>
                  <a:lnTo>
                    <a:pt x="63567" y="426034"/>
                  </a:lnTo>
                  <a:lnTo>
                    <a:pt x="66794" y="445711"/>
                  </a:lnTo>
                  <a:lnTo>
                    <a:pt x="69471" y="444588"/>
                  </a:lnTo>
                  <a:lnTo>
                    <a:pt x="72148" y="447058"/>
                  </a:lnTo>
                  <a:lnTo>
                    <a:pt x="72148" y="472576"/>
                  </a:lnTo>
                  <a:lnTo>
                    <a:pt x="78327" y="472576"/>
                  </a:lnTo>
                  <a:lnTo>
                    <a:pt x="78327" y="445711"/>
                  </a:lnTo>
                  <a:lnTo>
                    <a:pt x="81004" y="444588"/>
                  </a:lnTo>
                  <a:lnTo>
                    <a:pt x="83681" y="447058"/>
                  </a:lnTo>
                  <a:lnTo>
                    <a:pt x="83681" y="472576"/>
                  </a:lnTo>
                  <a:lnTo>
                    <a:pt x="94939" y="472576"/>
                  </a:lnTo>
                  <a:lnTo>
                    <a:pt x="94939" y="445711"/>
                  </a:lnTo>
                  <a:lnTo>
                    <a:pt x="97616" y="444588"/>
                  </a:lnTo>
                  <a:lnTo>
                    <a:pt x="100293" y="447058"/>
                  </a:lnTo>
                  <a:lnTo>
                    <a:pt x="100293" y="472576"/>
                  </a:lnTo>
                  <a:lnTo>
                    <a:pt x="106472" y="472576"/>
                  </a:lnTo>
                  <a:close/>
                </a:path>
                <a:path w="231690" h="863802">
                  <a:moveTo>
                    <a:pt x="16201" y="435879"/>
                  </a:moveTo>
                  <a:lnTo>
                    <a:pt x="28557" y="472576"/>
                  </a:lnTo>
                  <a:lnTo>
                    <a:pt x="66794" y="472576"/>
                  </a:lnTo>
                  <a:lnTo>
                    <a:pt x="66794" y="445711"/>
                  </a:lnTo>
                  <a:lnTo>
                    <a:pt x="63567" y="426034"/>
                  </a:lnTo>
                  <a:lnTo>
                    <a:pt x="60272" y="424630"/>
                  </a:lnTo>
                  <a:lnTo>
                    <a:pt x="58899" y="421247"/>
                  </a:lnTo>
                  <a:lnTo>
                    <a:pt x="58899" y="314399"/>
                  </a:lnTo>
                  <a:lnTo>
                    <a:pt x="59449" y="311859"/>
                  </a:lnTo>
                  <a:lnTo>
                    <a:pt x="62263" y="309611"/>
                  </a:lnTo>
                  <a:lnTo>
                    <a:pt x="169556" y="309611"/>
                  </a:lnTo>
                  <a:lnTo>
                    <a:pt x="183078" y="263281"/>
                  </a:lnTo>
                  <a:lnTo>
                    <a:pt x="168047" y="263281"/>
                  </a:lnTo>
                  <a:lnTo>
                    <a:pt x="168047" y="286411"/>
                  </a:lnTo>
                  <a:lnTo>
                    <a:pt x="166813" y="289150"/>
                  </a:lnTo>
                  <a:lnTo>
                    <a:pt x="163864" y="289150"/>
                  </a:lnTo>
                  <a:lnTo>
                    <a:pt x="162698" y="286411"/>
                  </a:lnTo>
                  <a:lnTo>
                    <a:pt x="162698" y="263281"/>
                  </a:lnTo>
                  <a:lnTo>
                    <a:pt x="156514" y="263281"/>
                  </a:lnTo>
                  <a:lnTo>
                    <a:pt x="156514" y="286411"/>
                  </a:lnTo>
                  <a:lnTo>
                    <a:pt x="155280" y="289150"/>
                  </a:lnTo>
                  <a:lnTo>
                    <a:pt x="152331" y="289150"/>
                  </a:lnTo>
                  <a:lnTo>
                    <a:pt x="151165" y="286411"/>
                  </a:lnTo>
                  <a:lnTo>
                    <a:pt x="151165" y="263281"/>
                  </a:lnTo>
                  <a:lnTo>
                    <a:pt x="139906" y="263281"/>
                  </a:lnTo>
                  <a:lnTo>
                    <a:pt x="139906" y="286411"/>
                  </a:lnTo>
                  <a:lnTo>
                    <a:pt x="138672" y="289150"/>
                  </a:lnTo>
                  <a:lnTo>
                    <a:pt x="135712" y="289150"/>
                  </a:lnTo>
                  <a:lnTo>
                    <a:pt x="134546" y="286411"/>
                  </a:lnTo>
                  <a:lnTo>
                    <a:pt x="134546" y="263281"/>
                  </a:lnTo>
                  <a:lnTo>
                    <a:pt x="128373" y="263281"/>
                  </a:lnTo>
                  <a:lnTo>
                    <a:pt x="128373" y="286411"/>
                  </a:lnTo>
                  <a:lnTo>
                    <a:pt x="127208" y="289150"/>
                  </a:lnTo>
                  <a:lnTo>
                    <a:pt x="124179" y="289150"/>
                  </a:lnTo>
                  <a:lnTo>
                    <a:pt x="123013" y="286411"/>
                  </a:lnTo>
                  <a:lnTo>
                    <a:pt x="123013" y="263281"/>
                  </a:lnTo>
                  <a:lnTo>
                    <a:pt x="111754" y="263281"/>
                  </a:lnTo>
                  <a:lnTo>
                    <a:pt x="111754" y="286411"/>
                  </a:lnTo>
                  <a:lnTo>
                    <a:pt x="110520" y="289150"/>
                  </a:lnTo>
                  <a:lnTo>
                    <a:pt x="107571" y="289150"/>
                  </a:lnTo>
                  <a:lnTo>
                    <a:pt x="106404" y="286411"/>
                  </a:lnTo>
                  <a:lnTo>
                    <a:pt x="106404" y="263281"/>
                  </a:lnTo>
                  <a:lnTo>
                    <a:pt x="100224" y="263281"/>
                  </a:lnTo>
                  <a:lnTo>
                    <a:pt x="100225" y="286411"/>
                  </a:lnTo>
                  <a:lnTo>
                    <a:pt x="98989" y="289150"/>
                  </a:lnTo>
                  <a:lnTo>
                    <a:pt x="96038" y="289150"/>
                  </a:lnTo>
                  <a:lnTo>
                    <a:pt x="94871" y="286411"/>
                  </a:lnTo>
                  <a:lnTo>
                    <a:pt x="94871" y="263281"/>
                  </a:lnTo>
                  <a:lnTo>
                    <a:pt x="83612" y="263281"/>
                  </a:lnTo>
                  <a:lnTo>
                    <a:pt x="83612" y="286411"/>
                  </a:lnTo>
                  <a:lnTo>
                    <a:pt x="82376" y="289150"/>
                  </a:lnTo>
                  <a:lnTo>
                    <a:pt x="79425" y="289150"/>
                  </a:lnTo>
                  <a:lnTo>
                    <a:pt x="78258" y="286411"/>
                  </a:lnTo>
                  <a:lnTo>
                    <a:pt x="78258" y="263281"/>
                  </a:lnTo>
                  <a:lnTo>
                    <a:pt x="72079" y="263281"/>
                  </a:lnTo>
                  <a:lnTo>
                    <a:pt x="72079" y="286411"/>
                  </a:lnTo>
                  <a:lnTo>
                    <a:pt x="70843" y="289150"/>
                  </a:lnTo>
                  <a:lnTo>
                    <a:pt x="67892" y="289150"/>
                  </a:lnTo>
                  <a:lnTo>
                    <a:pt x="66725" y="286411"/>
                  </a:lnTo>
                  <a:lnTo>
                    <a:pt x="66725" y="263281"/>
                  </a:lnTo>
                  <a:lnTo>
                    <a:pt x="51073" y="263281"/>
                  </a:lnTo>
                  <a:lnTo>
                    <a:pt x="51073" y="297660"/>
                  </a:lnTo>
                  <a:lnTo>
                    <a:pt x="0" y="297660"/>
                  </a:lnTo>
                  <a:lnTo>
                    <a:pt x="20662" y="319666"/>
                  </a:lnTo>
                  <a:lnTo>
                    <a:pt x="21349" y="319666"/>
                  </a:lnTo>
                  <a:lnTo>
                    <a:pt x="21349" y="425402"/>
                  </a:lnTo>
                  <a:lnTo>
                    <a:pt x="10914" y="425402"/>
                  </a:lnTo>
                  <a:lnTo>
                    <a:pt x="10914" y="435879"/>
                  </a:lnTo>
                  <a:lnTo>
                    <a:pt x="16201" y="435879"/>
                  </a:lnTo>
                  <a:close/>
                </a:path>
                <a:path w="231690" h="863802">
                  <a:moveTo>
                    <a:pt x="87594" y="520030"/>
                  </a:moveTo>
                  <a:lnTo>
                    <a:pt x="87595" y="707166"/>
                  </a:lnTo>
                  <a:lnTo>
                    <a:pt x="87663" y="628716"/>
                  </a:lnTo>
                  <a:lnTo>
                    <a:pt x="92263" y="623998"/>
                  </a:lnTo>
                  <a:lnTo>
                    <a:pt x="103589" y="623998"/>
                  </a:lnTo>
                  <a:lnTo>
                    <a:pt x="108188" y="628716"/>
                  </a:lnTo>
                  <a:lnTo>
                    <a:pt x="124865" y="825136"/>
                  </a:lnTo>
                  <a:lnTo>
                    <a:pt x="124865" y="746754"/>
                  </a:lnTo>
                  <a:lnTo>
                    <a:pt x="129540" y="741967"/>
                  </a:lnTo>
                  <a:lnTo>
                    <a:pt x="140867" y="741967"/>
                  </a:lnTo>
                  <a:lnTo>
                    <a:pt x="145462" y="746684"/>
                  </a:lnTo>
                  <a:lnTo>
                    <a:pt x="145462" y="819301"/>
                  </a:lnTo>
                  <a:lnTo>
                    <a:pt x="166813" y="829846"/>
                  </a:lnTo>
                  <a:lnTo>
                    <a:pt x="162150" y="825136"/>
                  </a:lnTo>
                  <a:lnTo>
                    <a:pt x="145462" y="628716"/>
                  </a:lnTo>
                  <a:lnTo>
                    <a:pt x="145462" y="707096"/>
                  </a:lnTo>
                  <a:lnTo>
                    <a:pt x="140867" y="711884"/>
                  </a:lnTo>
                  <a:lnTo>
                    <a:pt x="129540" y="711884"/>
                  </a:lnTo>
                  <a:lnTo>
                    <a:pt x="124865" y="707166"/>
                  </a:lnTo>
                  <a:lnTo>
                    <a:pt x="124865" y="514259"/>
                  </a:lnTo>
                  <a:lnTo>
                    <a:pt x="129539" y="509483"/>
                  </a:lnTo>
                  <a:lnTo>
                    <a:pt x="140867" y="509483"/>
                  </a:lnTo>
                  <a:lnTo>
                    <a:pt x="145462" y="514189"/>
                  </a:lnTo>
                  <a:lnTo>
                    <a:pt x="166744" y="509483"/>
                  </a:lnTo>
                  <a:lnTo>
                    <a:pt x="182735" y="514189"/>
                  </a:lnTo>
                  <a:lnTo>
                    <a:pt x="182735" y="592581"/>
                  </a:lnTo>
                  <a:lnTo>
                    <a:pt x="166813" y="597357"/>
                  </a:lnTo>
                  <a:lnTo>
                    <a:pt x="162150" y="514259"/>
                  </a:lnTo>
                  <a:lnTo>
                    <a:pt x="162150" y="701337"/>
                  </a:lnTo>
                  <a:lnTo>
                    <a:pt x="162150" y="628716"/>
                  </a:lnTo>
                  <a:lnTo>
                    <a:pt x="178140" y="623999"/>
                  </a:lnTo>
                  <a:lnTo>
                    <a:pt x="204498" y="863802"/>
                  </a:lnTo>
                  <a:lnTo>
                    <a:pt x="203401" y="478265"/>
                  </a:lnTo>
                  <a:lnTo>
                    <a:pt x="28557" y="478545"/>
                  </a:lnTo>
                  <a:lnTo>
                    <a:pt x="28557" y="863802"/>
                  </a:lnTo>
                  <a:lnTo>
                    <a:pt x="55055" y="829846"/>
                  </a:lnTo>
                  <a:lnTo>
                    <a:pt x="50387" y="825136"/>
                  </a:lnTo>
                  <a:lnTo>
                    <a:pt x="50387" y="746754"/>
                  </a:lnTo>
                  <a:lnTo>
                    <a:pt x="54987" y="741967"/>
                  </a:lnTo>
                  <a:lnTo>
                    <a:pt x="66382" y="741967"/>
                  </a:lnTo>
                  <a:lnTo>
                    <a:pt x="70981" y="746684"/>
                  </a:lnTo>
                  <a:lnTo>
                    <a:pt x="70981" y="825066"/>
                  </a:lnTo>
                  <a:lnTo>
                    <a:pt x="92263" y="829846"/>
                  </a:lnTo>
                  <a:lnTo>
                    <a:pt x="87595" y="825136"/>
                  </a:lnTo>
                  <a:lnTo>
                    <a:pt x="70981" y="628716"/>
                  </a:lnTo>
                  <a:lnTo>
                    <a:pt x="70981" y="707096"/>
                  </a:lnTo>
                  <a:lnTo>
                    <a:pt x="66381" y="711884"/>
                  </a:lnTo>
                  <a:lnTo>
                    <a:pt x="55055" y="711884"/>
                  </a:lnTo>
                  <a:lnTo>
                    <a:pt x="50387" y="707166"/>
                  </a:lnTo>
                  <a:lnTo>
                    <a:pt x="50387" y="514259"/>
                  </a:lnTo>
                  <a:lnTo>
                    <a:pt x="54987" y="509483"/>
                  </a:lnTo>
                  <a:lnTo>
                    <a:pt x="66381" y="509483"/>
                  </a:lnTo>
                  <a:lnTo>
                    <a:pt x="70981" y="514189"/>
                  </a:lnTo>
                  <a:lnTo>
                    <a:pt x="92262" y="509483"/>
                  </a:lnTo>
                  <a:lnTo>
                    <a:pt x="103589" y="509483"/>
                  </a:lnTo>
                  <a:lnTo>
                    <a:pt x="108188" y="514189"/>
                  </a:lnTo>
                  <a:lnTo>
                    <a:pt x="108188" y="592581"/>
                  </a:lnTo>
                  <a:lnTo>
                    <a:pt x="103589" y="597357"/>
                  </a:lnTo>
                  <a:lnTo>
                    <a:pt x="92263" y="597357"/>
                  </a:lnTo>
                  <a:lnTo>
                    <a:pt x="87594" y="592651"/>
                  </a:lnTo>
                  <a:lnTo>
                    <a:pt x="87594" y="520030"/>
                  </a:lnTo>
                  <a:close/>
                </a:path>
                <a:path w="231690" h="863802">
                  <a:moveTo>
                    <a:pt x="51073" y="247256"/>
                  </a:moveTo>
                  <a:lnTo>
                    <a:pt x="51073" y="258294"/>
                  </a:lnTo>
                  <a:lnTo>
                    <a:pt x="183009" y="258294"/>
                  </a:lnTo>
                  <a:lnTo>
                    <a:pt x="183009" y="247256"/>
                  </a:lnTo>
                  <a:lnTo>
                    <a:pt x="51073" y="247256"/>
                  </a:lnTo>
                  <a:close/>
                </a:path>
                <a:path w="231690" h="863802">
                  <a:moveTo>
                    <a:pt x="70981" y="520030"/>
                  </a:moveTo>
                  <a:lnTo>
                    <a:pt x="70981" y="592581"/>
                  </a:lnTo>
                  <a:lnTo>
                    <a:pt x="66381" y="597357"/>
                  </a:lnTo>
                  <a:lnTo>
                    <a:pt x="55055" y="597357"/>
                  </a:lnTo>
                  <a:lnTo>
                    <a:pt x="50387" y="592651"/>
                  </a:lnTo>
                  <a:lnTo>
                    <a:pt x="50387" y="514259"/>
                  </a:lnTo>
                  <a:lnTo>
                    <a:pt x="50387" y="701337"/>
                  </a:lnTo>
                  <a:lnTo>
                    <a:pt x="50387" y="628716"/>
                  </a:lnTo>
                  <a:lnTo>
                    <a:pt x="54987" y="623998"/>
                  </a:lnTo>
                  <a:lnTo>
                    <a:pt x="66381" y="623998"/>
                  </a:lnTo>
                  <a:lnTo>
                    <a:pt x="70981" y="628716"/>
                  </a:lnTo>
                  <a:lnTo>
                    <a:pt x="87595" y="825136"/>
                  </a:lnTo>
                  <a:lnTo>
                    <a:pt x="87663" y="746754"/>
                  </a:lnTo>
                  <a:lnTo>
                    <a:pt x="92263" y="741967"/>
                  </a:lnTo>
                  <a:lnTo>
                    <a:pt x="103589" y="741967"/>
                  </a:lnTo>
                  <a:lnTo>
                    <a:pt x="108188" y="746684"/>
                  </a:lnTo>
                  <a:lnTo>
                    <a:pt x="108188" y="825066"/>
                  </a:lnTo>
                  <a:lnTo>
                    <a:pt x="103589" y="829846"/>
                  </a:lnTo>
                  <a:lnTo>
                    <a:pt x="92263" y="829846"/>
                  </a:lnTo>
                  <a:lnTo>
                    <a:pt x="70981" y="825066"/>
                  </a:lnTo>
                  <a:lnTo>
                    <a:pt x="66382" y="829846"/>
                  </a:lnTo>
                  <a:lnTo>
                    <a:pt x="55055" y="829846"/>
                  </a:lnTo>
                  <a:lnTo>
                    <a:pt x="28557" y="863802"/>
                  </a:lnTo>
                  <a:lnTo>
                    <a:pt x="204498" y="863802"/>
                  </a:lnTo>
                  <a:lnTo>
                    <a:pt x="182735" y="628716"/>
                  </a:lnTo>
                  <a:lnTo>
                    <a:pt x="182735" y="707096"/>
                  </a:lnTo>
                  <a:lnTo>
                    <a:pt x="178140" y="711884"/>
                  </a:lnTo>
                  <a:lnTo>
                    <a:pt x="166813" y="711884"/>
                  </a:lnTo>
                  <a:lnTo>
                    <a:pt x="162150" y="707166"/>
                  </a:lnTo>
                  <a:lnTo>
                    <a:pt x="162150" y="514259"/>
                  </a:lnTo>
                  <a:lnTo>
                    <a:pt x="166744" y="509483"/>
                  </a:lnTo>
                  <a:lnTo>
                    <a:pt x="145462" y="514189"/>
                  </a:lnTo>
                  <a:lnTo>
                    <a:pt x="145462" y="592581"/>
                  </a:lnTo>
                  <a:lnTo>
                    <a:pt x="129540" y="597357"/>
                  </a:lnTo>
                  <a:lnTo>
                    <a:pt x="124865" y="514259"/>
                  </a:lnTo>
                  <a:lnTo>
                    <a:pt x="124865" y="701337"/>
                  </a:lnTo>
                  <a:lnTo>
                    <a:pt x="124865" y="628716"/>
                  </a:lnTo>
                  <a:lnTo>
                    <a:pt x="140867" y="623998"/>
                  </a:lnTo>
                  <a:lnTo>
                    <a:pt x="162150" y="825136"/>
                  </a:lnTo>
                  <a:lnTo>
                    <a:pt x="162150" y="746755"/>
                  </a:lnTo>
                  <a:lnTo>
                    <a:pt x="166745" y="741967"/>
                  </a:lnTo>
                  <a:lnTo>
                    <a:pt x="178140" y="741967"/>
                  </a:lnTo>
                  <a:lnTo>
                    <a:pt x="182735" y="746684"/>
                  </a:lnTo>
                  <a:lnTo>
                    <a:pt x="182735" y="825066"/>
                  </a:lnTo>
                  <a:lnTo>
                    <a:pt x="178140" y="829846"/>
                  </a:lnTo>
                  <a:lnTo>
                    <a:pt x="166813" y="829846"/>
                  </a:lnTo>
                  <a:lnTo>
                    <a:pt x="145462" y="819301"/>
                  </a:lnTo>
                  <a:lnTo>
                    <a:pt x="145462" y="825066"/>
                  </a:lnTo>
                  <a:lnTo>
                    <a:pt x="140867" y="829846"/>
                  </a:lnTo>
                  <a:lnTo>
                    <a:pt x="129540" y="829846"/>
                  </a:lnTo>
                  <a:lnTo>
                    <a:pt x="124865" y="825136"/>
                  </a:lnTo>
                  <a:lnTo>
                    <a:pt x="108188" y="628716"/>
                  </a:lnTo>
                  <a:lnTo>
                    <a:pt x="108188" y="707096"/>
                  </a:lnTo>
                  <a:lnTo>
                    <a:pt x="103589" y="711884"/>
                  </a:lnTo>
                  <a:lnTo>
                    <a:pt x="92263" y="711884"/>
                  </a:lnTo>
                  <a:lnTo>
                    <a:pt x="87595" y="707166"/>
                  </a:lnTo>
                  <a:lnTo>
                    <a:pt x="87663" y="514259"/>
                  </a:lnTo>
                  <a:lnTo>
                    <a:pt x="92262" y="509483"/>
                  </a:lnTo>
                  <a:lnTo>
                    <a:pt x="70981" y="514189"/>
                  </a:lnTo>
                  <a:lnTo>
                    <a:pt x="70981" y="520030"/>
                  </a:lnTo>
                  <a:close/>
                </a:path>
                <a:path w="231690" h="863802">
                  <a:moveTo>
                    <a:pt x="168733" y="315312"/>
                  </a:moveTo>
                  <a:lnTo>
                    <a:pt x="138535" y="315312"/>
                  </a:lnTo>
                  <a:lnTo>
                    <a:pt x="145119" y="318191"/>
                  </a:lnTo>
                  <a:lnTo>
                    <a:pt x="151028" y="322335"/>
                  </a:lnTo>
                  <a:lnTo>
                    <a:pt x="156034" y="327474"/>
                  </a:lnTo>
                  <a:lnTo>
                    <a:pt x="161532" y="333092"/>
                  </a:lnTo>
                  <a:lnTo>
                    <a:pt x="165921" y="339917"/>
                  </a:lnTo>
                  <a:lnTo>
                    <a:pt x="168733" y="347502"/>
                  </a:lnTo>
                  <a:lnTo>
                    <a:pt x="168733" y="315312"/>
                  </a:lnTo>
                  <a:close/>
                </a:path>
                <a:path w="231690" h="863802">
                  <a:moveTo>
                    <a:pt x="168733" y="420404"/>
                  </a:moveTo>
                  <a:lnTo>
                    <a:pt x="168733" y="388214"/>
                  </a:lnTo>
                  <a:lnTo>
                    <a:pt x="165921" y="395799"/>
                  </a:lnTo>
                  <a:lnTo>
                    <a:pt x="161532" y="402623"/>
                  </a:lnTo>
                  <a:lnTo>
                    <a:pt x="156034" y="408242"/>
                  </a:lnTo>
                  <a:lnTo>
                    <a:pt x="151028" y="413381"/>
                  </a:lnTo>
                  <a:lnTo>
                    <a:pt x="145119" y="417524"/>
                  </a:lnTo>
                  <a:lnTo>
                    <a:pt x="138535" y="420404"/>
                  </a:lnTo>
                  <a:lnTo>
                    <a:pt x="168733" y="420404"/>
                  </a:lnTo>
                  <a:close/>
                </a:path>
                <a:path w="231690" h="863802">
                  <a:moveTo>
                    <a:pt x="94596" y="420404"/>
                  </a:moveTo>
                  <a:lnTo>
                    <a:pt x="88006" y="417524"/>
                  </a:lnTo>
                  <a:lnTo>
                    <a:pt x="82102" y="413381"/>
                  </a:lnTo>
                  <a:lnTo>
                    <a:pt x="77091" y="408242"/>
                  </a:lnTo>
                  <a:lnTo>
                    <a:pt x="71599" y="402623"/>
                  </a:lnTo>
                  <a:lnTo>
                    <a:pt x="67205" y="395799"/>
                  </a:lnTo>
                  <a:lnTo>
                    <a:pt x="64391" y="388214"/>
                  </a:lnTo>
                  <a:lnTo>
                    <a:pt x="64391" y="420404"/>
                  </a:lnTo>
                  <a:lnTo>
                    <a:pt x="94596" y="420404"/>
                  </a:lnTo>
                  <a:close/>
                </a:path>
              </a:pathLst>
            </a:custGeom>
            <a:grpFill/>
          </p:spPr>
          <p:txBody>
            <a:bodyPr wrap="square" lIns="0" tIns="0" rIns="0" bIns="0" rtlCol="0">
              <a:noAutofit/>
            </a:bodyPr>
            <a:lstStyle/>
            <a:p>
              <a:r>
                <a:rPr lang="en-US" sz="1803" dirty="0">
                  <a:solidFill>
                    <a:srgbClr val="003573"/>
                  </a:solidFill>
                </a:rPr>
                <a:t> </a:t>
              </a:r>
              <a:endParaRPr sz="1803" dirty="0">
                <a:solidFill>
                  <a:srgbClr val="003573"/>
                </a:solidFill>
              </a:endParaRPr>
            </a:p>
          </p:txBody>
        </p:sp>
        <p:sp>
          <p:nvSpPr>
            <p:cNvPr id="14" name="object 11">
              <a:extLst>
                <a:ext uri="{FF2B5EF4-FFF2-40B4-BE49-F238E27FC236}">
                  <a16:creationId xmlns:a16="http://schemas.microsoft.com/office/drawing/2014/main" id="{3194DA22-CB4C-EE8F-7D39-F77BA7A52005}"/>
                </a:ext>
              </a:extLst>
            </p:cNvPr>
            <p:cNvSpPr/>
            <p:nvPr/>
          </p:nvSpPr>
          <p:spPr>
            <a:xfrm>
              <a:off x="9275271" y="4637543"/>
              <a:ext cx="132181" cy="0"/>
            </a:xfrm>
            <a:custGeom>
              <a:avLst/>
              <a:gdLst/>
              <a:ahLst/>
              <a:cxnLst/>
              <a:rect l="l" t="t" r="r" b="b"/>
              <a:pathLst>
                <a:path w="131936">
                  <a:moveTo>
                    <a:pt x="0" y="0"/>
                  </a:moveTo>
                  <a:lnTo>
                    <a:pt x="131936" y="0"/>
                  </a:lnTo>
                </a:path>
              </a:pathLst>
            </a:custGeom>
            <a:grpFill/>
            <a:ln w="12308">
              <a:solidFill>
                <a:srgbClr val="000000"/>
              </a:solidFill>
            </a:ln>
          </p:spPr>
          <p:txBody>
            <a:bodyPr wrap="square" lIns="0" tIns="0" rIns="0" bIns="0" rtlCol="0">
              <a:noAutofit/>
            </a:bodyPr>
            <a:lstStyle/>
            <a:p>
              <a:endParaRPr sz="1803" dirty="0">
                <a:solidFill>
                  <a:srgbClr val="003573"/>
                </a:solidFill>
              </a:endParaRPr>
            </a:p>
          </p:txBody>
        </p:sp>
        <p:sp>
          <p:nvSpPr>
            <p:cNvPr id="15" name="object 12">
              <a:extLst>
                <a:ext uri="{FF2B5EF4-FFF2-40B4-BE49-F238E27FC236}">
                  <a16:creationId xmlns:a16="http://schemas.microsoft.com/office/drawing/2014/main" id="{607DC249-3257-69FB-3BDD-77198628C159}"/>
                </a:ext>
              </a:extLst>
            </p:cNvPr>
            <p:cNvSpPr/>
            <p:nvPr/>
          </p:nvSpPr>
          <p:spPr>
            <a:xfrm>
              <a:off x="9252713" y="4863451"/>
              <a:ext cx="176268" cy="386253"/>
            </a:xfrm>
            <a:custGeom>
              <a:avLst/>
              <a:gdLst/>
              <a:ahLst/>
              <a:cxnLst/>
              <a:rect l="l" t="t" r="r" b="b"/>
              <a:pathLst>
                <a:path w="175941" h="385537">
                  <a:moveTo>
                    <a:pt x="0" y="280"/>
                  </a:moveTo>
                  <a:lnTo>
                    <a:pt x="0" y="385537"/>
                  </a:lnTo>
                  <a:lnTo>
                    <a:pt x="175941" y="385537"/>
                  </a:lnTo>
                  <a:lnTo>
                    <a:pt x="174843" y="0"/>
                  </a:lnTo>
                  <a:lnTo>
                    <a:pt x="0" y="280"/>
                  </a:lnTo>
                  <a:close/>
                </a:path>
              </a:pathLst>
            </a:custGeom>
            <a:grpFill/>
          </p:spPr>
          <p:txBody>
            <a:bodyPr wrap="square" lIns="0" tIns="0" rIns="0" bIns="0" rtlCol="0">
              <a:noAutofit/>
            </a:bodyPr>
            <a:lstStyle/>
            <a:p>
              <a:endParaRPr sz="1803" dirty="0">
                <a:solidFill>
                  <a:srgbClr val="003573"/>
                </a:solidFill>
              </a:endParaRPr>
            </a:p>
          </p:txBody>
        </p:sp>
        <p:sp>
          <p:nvSpPr>
            <p:cNvPr id="16" name="object 13">
              <a:extLst>
                <a:ext uri="{FF2B5EF4-FFF2-40B4-BE49-F238E27FC236}">
                  <a16:creationId xmlns:a16="http://schemas.microsoft.com/office/drawing/2014/main" id="{20B92BD8-8862-9DAB-28ED-00FB6E6C4A3A}"/>
                </a:ext>
              </a:extLst>
            </p:cNvPr>
            <p:cNvSpPr/>
            <p:nvPr/>
          </p:nvSpPr>
          <p:spPr>
            <a:xfrm>
              <a:off x="9293153" y="4529324"/>
              <a:ext cx="96423" cy="0"/>
            </a:xfrm>
            <a:custGeom>
              <a:avLst/>
              <a:gdLst/>
              <a:ahLst/>
              <a:cxnLst/>
              <a:rect l="l" t="t" r="r" b="b"/>
              <a:pathLst>
                <a:path w="96244">
                  <a:moveTo>
                    <a:pt x="0" y="0"/>
                  </a:moveTo>
                  <a:lnTo>
                    <a:pt x="96244" y="0"/>
                  </a:lnTo>
                </a:path>
              </a:pathLst>
            </a:custGeom>
            <a:grpFill/>
            <a:ln w="10271">
              <a:solidFill>
                <a:srgbClr val="000000"/>
              </a:solidFill>
            </a:ln>
          </p:spPr>
          <p:txBody>
            <a:bodyPr wrap="square" lIns="0" tIns="0" rIns="0" bIns="0" rtlCol="0">
              <a:noAutofit/>
            </a:bodyPr>
            <a:lstStyle/>
            <a:p>
              <a:endParaRPr sz="1803" dirty="0">
                <a:solidFill>
                  <a:srgbClr val="003573"/>
                </a:solidFill>
              </a:endParaRPr>
            </a:p>
          </p:txBody>
        </p:sp>
        <p:sp>
          <p:nvSpPr>
            <p:cNvPr id="17" name="object 3">
              <a:extLst>
                <a:ext uri="{FF2B5EF4-FFF2-40B4-BE49-F238E27FC236}">
                  <a16:creationId xmlns:a16="http://schemas.microsoft.com/office/drawing/2014/main" id="{BDE7B9EF-22DC-2A13-90F1-38F7CA5847C3}"/>
                </a:ext>
              </a:extLst>
            </p:cNvPr>
            <p:cNvSpPr txBox="1"/>
            <p:nvPr/>
          </p:nvSpPr>
          <p:spPr>
            <a:xfrm>
              <a:off x="9293153" y="4389365"/>
              <a:ext cx="96423" cy="152683"/>
            </a:xfrm>
            <a:prstGeom prst="rect">
              <a:avLst/>
            </a:prstGeom>
            <a:grpFill/>
          </p:spPr>
          <p:txBody>
            <a:bodyPr wrap="square" lIns="0" tIns="0" rIns="0" bIns="0" rtlCol="0">
              <a:noAutofit/>
            </a:bodyPr>
            <a:lstStyle/>
            <a:p>
              <a:pPr marL="25448">
                <a:lnSpc>
                  <a:spcPts val="1002"/>
                </a:lnSpc>
              </a:pPr>
              <a:endParaRPr sz="1002" dirty="0">
                <a:solidFill>
                  <a:srgbClr val="003573"/>
                </a:solidFill>
              </a:endParaRPr>
            </a:p>
          </p:txBody>
        </p:sp>
        <p:sp>
          <p:nvSpPr>
            <p:cNvPr id="18" name="object 2">
              <a:extLst>
                <a:ext uri="{FF2B5EF4-FFF2-40B4-BE49-F238E27FC236}">
                  <a16:creationId xmlns:a16="http://schemas.microsoft.com/office/drawing/2014/main" id="{AE125952-3C15-7C02-F508-78C635484CC2}"/>
                </a:ext>
              </a:extLst>
            </p:cNvPr>
            <p:cNvSpPr txBox="1"/>
            <p:nvPr/>
          </p:nvSpPr>
          <p:spPr>
            <a:xfrm>
              <a:off x="9275271" y="4497583"/>
              <a:ext cx="132181" cy="152683"/>
            </a:xfrm>
            <a:prstGeom prst="rect">
              <a:avLst/>
            </a:prstGeom>
            <a:grpFill/>
          </p:spPr>
          <p:txBody>
            <a:bodyPr wrap="square" lIns="0" tIns="0" rIns="0" bIns="0" rtlCol="0">
              <a:noAutofit/>
            </a:bodyPr>
            <a:lstStyle/>
            <a:p>
              <a:pPr marL="25448">
                <a:lnSpc>
                  <a:spcPts val="1002"/>
                </a:lnSpc>
              </a:pPr>
              <a:endParaRPr sz="1002" dirty="0">
                <a:solidFill>
                  <a:srgbClr val="003573"/>
                </a:solidFill>
              </a:endParaRPr>
            </a:p>
          </p:txBody>
        </p:sp>
      </p:grpSp>
      <p:pic>
        <p:nvPicPr>
          <p:cNvPr id="21" name="Graphic 20">
            <a:extLst>
              <a:ext uri="{FF2B5EF4-FFF2-40B4-BE49-F238E27FC236}">
                <a16:creationId xmlns:a16="http://schemas.microsoft.com/office/drawing/2014/main" id="{A61A9A07-A2C4-EC14-30C5-D30F1DFDC30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8820" y="1208306"/>
            <a:ext cx="375063" cy="521571"/>
          </a:xfrm>
          <a:prstGeom prst="rect">
            <a:avLst/>
          </a:prstGeom>
        </p:spPr>
      </p:pic>
      <p:cxnSp>
        <p:nvCxnSpPr>
          <p:cNvPr id="23" name="Straight Connector 22">
            <a:extLst>
              <a:ext uri="{FF2B5EF4-FFF2-40B4-BE49-F238E27FC236}">
                <a16:creationId xmlns:a16="http://schemas.microsoft.com/office/drawing/2014/main" id="{4C78B1A7-840E-03D7-C951-79B31B2021F4}"/>
              </a:ext>
            </a:extLst>
          </p:cNvPr>
          <p:cNvCxnSpPr>
            <a:cxnSpLocks/>
          </p:cNvCxnSpPr>
          <p:nvPr userDrawn="1"/>
        </p:nvCxnSpPr>
        <p:spPr>
          <a:xfrm>
            <a:off x="429097" y="5154752"/>
            <a:ext cx="5594332" cy="0"/>
          </a:xfrm>
          <a:prstGeom prst="line">
            <a:avLst/>
          </a:prstGeom>
          <a:ln>
            <a:solidFill>
              <a:srgbClr val="88AE44"/>
            </a:solidFill>
          </a:ln>
        </p:spPr>
        <p:style>
          <a:lnRef idx="1">
            <a:schemeClr val="accent1"/>
          </a:lnRef>
          <a:fillRef idx="0">
            <a:schemeClr val="accent1"/>
          </a:fillRef>
          <a:effectRef idx="0">
            <a:schemeClr val="accent1"/>
          </a:effectRef>
          <a:fontRef idx="minor">
            <a:schemeClr val="tx1"/>
          </a:fontRef>
        </p:style>
      </p:cxnSp>
      <p:sp>
        <p:nvSpPr>
          <p:cNvPr id="30" name="Content Placeholder 12">
            <a:extLst>
              <a:ext uri="{FF2B5EF4-FFF2-40B4-BE49-F238E27FC236}">
                <a16:creationId xmlns:a16="http://schemas.microsoft.com/office/drawing/2014/main" id="{21ECBD88-0254-4773-4C70-573E6A37E962}"/>
              </a:ext>
            </a:extLst>
          </p:cNvPr>
          <p:cNvSpPr txBox="1">
            <a:spLocks/>
          </p:cNvSpPr>
          <p:nvPr userDrawn="1"/>
        </p:nvSpPr>
        <p:spPr>
          <a:xfrm>
            <a:off x="429099" y="333108"/>
            <a:ext cx="3917932" cy="521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Medium" panose="020B06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Medium" panose="020B06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Medium" panose="020B06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03573"/>
                </a:solidFill>
                <a:latin typeface="Raleway SemiBold" panose="020B0703030101060003" pitchFamily="34" charset="0"/>
              </a:rPr>
              <a:t>Contact Us</a:t>
            </a:r>
            <a:endParaRPr lang="en-IN" sz="2400" dirty="0">
              <a:solidFill>
                <a:srgbClr val="003573"/>
              </a:solidFill>
              <a:latin typeface="Raleway SemiBold" panose="020B0703030101060003" pitchFamily="34" charset="0"/>
            </a:endParaRPr>
          </a:p>
        </p:txBody>
      </p:sp>
      <p:pic>
        <p:nvPicPr>
          <p:cNvPr id="32" name="Graphic 31">
            <a:extLst>
              <a:ext uri="{FF2B5EF4-FFF2-40B4-BE49-F238E27FC236}">
                <a16:creationId xmlns:a16="http://schemas.microsoft.com/office/drawing/2014/main" id="{6F9C2391-D31F-5140-4CAC-F03802462DD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34573" y="3920453"/>
            <a:ext cx="371641" cy="368947"/>
          </a:xfrm>
          <a:prstGeom prst="rect">
            <a:avLst/>
          </a:prstGeom>
        </p:spPr>
      </p:pic>
    </p:spTree>
    <p:extLst>
      <p:ext uri="{BB962C8B-B14F-4D97-AF65-F5344CB8AC3E}">
        <p14:creationId xmlns:p14="http://schemas.microsoft.com/office/powerpoint/2010/main" val="795992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F041A64-4237-117B-B40D-11ED7005ED98}"/>
              </a:ext>
            </a:extLst>
          </p:cNvPr>
          <p:cNvGraphicFramePr>
            <a:graphicFrameLocks noChangeAspect="1"/>
          </p:cNvGraphicFramePr>
          <p:nvPr userDrawn="1">
            <p:custDataLst>
              <p:tags r:id="rId9"/>
            </p:custDataLst>
            <p:extLst>
              <p:ext uri="{D42A27DB-BD31-4B8C-83A1-F6EECF244321}">
                <p14:modId xmlns:p14="http://schemas.microsoft.com/office/powerpoint/2010/main" val="11234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6" imgH="428" progId="TCLayout.ActiveDocument.1">
                  <p:embed/>
                </p:oleObj>
              </mc:Choice>
              <mc:Fallback>
                <p:oleObj name="think-cell Slide" r:id="rId10" imgW="426" imgH="428" progId="TCLayout.ActiveDocument.1">
                  <p:embed/>
                  <p:pic>
                    <p:nvPicPr>
                      <p:cNvPr id="8" name="think-cell data - do not delete" hidden="1">
                        <a:extLst>
                          <a:ext uri="{FF2B5EF4-FFF2-40B4-BE49-F238E27FC236}">
                            <a16:creationId xmlns:a16="http://schemas.microsoft.com/office/drawing/2014/main" id="{BF041A64-4237-117B-B40D-11ED7005ED9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76A49989-CDB4-C473-8173-D44A97F0F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15C705-9955-8C12-EC73-807263EC2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806D8-5889-A492-CB8E-7E84B554AD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4BB9E-B720-4B36-BEB3-BE09B0EE82A7}" type="datetimeFigureOut">
              <a:rPr lang="en-IN" smtClean="0"/>
              <a:t>03-01-2024</a:t>
            </a:fld>
            <a:endParaRPr lang="en-IN"/>
          </a:p>
        </p:txBody>
      </p:sp>
      <p:sp>
        <p:nvSpPr>
          <p:cNvPr id="5" name="Footer Placeholder 4">
            <a:extLst>
              <a:ext uri="{FF2B5EF4-FFF2-40B4-BE49-F238E27FC236}">
                <a16:creationId xmlns:a16="http://schemas.microsoft.com/office/drawing/2014/main" id="{1596DB71-8D3A-99DF-61C8-1A8DB4BFF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167C0-D610-71FC-4434-D190C7CBD4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8FAC2E-16DB-43ED-9CE2-4EFBF940711E}" type="slidenum">
              <a:rPr lang="en-IN" smtClean="0"/>
              <a:t>‹#›</a:t>
            </a:fld>
            <a:endParaRPr lang="en-IN"/>
          </a:p>
        </p:txBody>
      </p:sp>
    </p:spTree>
    <p:extLst>
      <p:ext uri="{BB962C8B-B14F-4D97-AF65-F5344CB8AC3E}">
        <p14:creationId xmlns:p14="http://schemas.microsoft.com/office/powerpoint/2010/main" val="3815536903"/>
      </p:ext>
    </p:extLst>
  </p:cSld>
  <p:clrMap bg1="lt1" tx1="dk1" bg2="lt2" tx2="dk2" accent1="accent1" accent2="accent2" accent3="accent3" accent4="accent4" accent5="accent5" accent6="accent6" hlink="hlink" folHlink="folHlink"/>
  <p:sldLayoutIdLst>
    <p:sldLayoutId id="2147483649" r:id="rId1"/>
    <p:sldLayoutId id="2147483718" r:id="rId2"/>
    <p:sldLayoutId id="2147483650" r:id="rId3"/>
    <p:sldLayoutId id="2147483719" r:id="rId4"/>
    <p:sldLayoutId id="2147483707" r:id="rId5"/>
    <p:sldLayoutId id="2147483708" r:id="rId6"/>
    <p:sldLayoutId id="214748371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rrow: Pentagon 36">
            <a:extLst>
              <a:ext uri="{FF2B5EF4-FFF2-40B4-BE49-F238E27FC236}">
                <a16:creationId xmlns:a16="http://schemas.microsoft.com/office/drawing/2014/main" id="{7A58A605-EAE9-0C7B-DD9D-9B01000AC05F}"/>
              </a:ext>
            </a:extLst>
          </p:cNvPr>
          <p:cNvSpPr/>
          <p:nvPr/>
        </p:nvSpPr>
        <p:spPr>
          <a:xfrm>
            <a:off x="4051300" y="1715651"/>
            <a:ext cx="5324090" cy="4293322"/>
          </a:xfrm>
          <a:prstGeom prst="homePlate">
            <a:avLst>
              <a:gd name="adj" fmla="val 34833"/>
            </a:avLst>
          </a:prstGeom>
          <a:gradFill flip="none" rotWithShape="1">
            <a:gsLst>
              <a:gs pos="0">
                <a:schemeClr val="bg1">
                  <a:lumMod val="95000"/>
                </a:schemeClr>
              </a:gs>
              <a:gs pos="100000">
                <a:schemeClr val="bg1">
                  <a:lumMod val="98000"/>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 name="Arrow: Pentagon 7">
            <a:extLst>
              <a:ext uri="{FF2B5EF4-FFF2-40B4-BE49-F238E27FC236}">
                <a16:creationId xmlns:a16="http://schemas.microsoft.com/office/drawing/2014/main" id="{E5CEE9B6-179B-CBC9-B1DF-5CCDD7D2ABA5}"/>
              </a:ext>
            </a:extLst>
          </p:cNvPr>
          <p:cNvSpPr/>
          <p:nvPr/>
        </p:nvSpPr>
        <p:spPr>
          <a:xfrm>
            <a:off x="3804272" y="2406335"/>
            <a:ext cx="5324090" cy="2911954"/>
          </a:xfrm>
          <a:prstGeom prst="homePlate">
            <a:avLst>
              <a:gd name="adj" fmla="val 34833"/>
            </a:avLst>
          </a:prstGeom>
          <a:gradFill flip="none" rotWithShape="1">
            <a:gsLst>
              <a:gs pos="0">
                <a:srgbClr val="00B0F0"/>
              </a:gs>
              <a:gs pos="100000">
                <a:schemeClr val="bg1"/>
              </a:gs>
            </a:gsLst>
            <a:lin ang="108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12">
            <a:extLst>
              <a:ext uri="{FF2B5EF4-FFF2-40B4-BE49-F238E27FC236}">
                <a16:creationId xmlns:a16="http://schemas.microsoft.com/office/drawing/2014/main" id="{D416EFA7-B460-B8F7-2834-898846DC824F}"/>
              </a:ext>
            </a:extLst>
          </p:cNvPr>
          <p:cNvSpPr txBox="1">
            <a:spLocks/>
          </p:cNvSpPr>
          <p:nvPr/>
        </p:nvSpPr>
        <p:spPr>
          <a:xfrm>
            <a:off x="1066003" y="310949"/>
            <a:ext cx="10378346" cy="1068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Medium" panose="020B06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Medium" panose="020B06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Medium" panose="020B06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Medium" panose="020B06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spcBef>
                <a:spcPts val="100"/>
              </a:spcBef>
              <a:spcAft>
                <a:spcPts val="0"/>
              </a:spcAft>
              <a:buClrTx/>
              <a:buSzTx/>
              <a:buNone/>
              <a:tabLst/>
              <a:defRPr/>
            </a:pPr>
            <a:r>
              <a:rPr lang="en-US" sz="2000" b="1" dirty="0">
                <a:solidFill>
                  <a:srgbClr val="002060"/>
                </a:solidFill>
                <a:latin typeface="Roboto" panose="02000000000000000000" pitchFamily="2" charset="0"/>
                <a:ea typeface="Roboto" panose="02000000000000000000" pitchFamily="2" charset="0"/>
              </a:rPr>
              <a:t>Patent Audit Model</a:t>
            </a:r>
          </a:p>
          <a:p>
            <a:pPr marL="0" marR="0" lvl="0" indent="0" algn="l" defTabSz="914400" rtl="0" eaLnBrk="1" fontAlgn="auto" latinLnBrk="0" hangingPunct="1">
              <a:lnSpc>
                <a:spcPct val="90000"/>
              </a:lnSpc>
              <a:spcBef>
                <a:spcPts val="100"/>
              </a:spcBef>
              <a:spcAft>
                <a:spcPts val="0"/>
              </a:spcAft>
              <a:buClrTx/>
              <a:buSzTx/>
              <a:buFont typeface="Arial" panose="020B0604020202020204" pitchFamily="34" charset="0"/>
              <a:buNone/>
              <a:tabLst/>
              <a:defRPr/>
            </a:pPr>
            <a:r>
              <a:rPr kumimoji="0" lang="en-US" sz="1200" b="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rPr>
              <a:t>The patent audit can empower the Client with a comprehensive understanding of its patent portfolio, enabling them to make informed decisions, mitigate risks, optimize costs, and identify monetizing opportunities, while strategically positioning it in the market</a:t>
            </a:r>
          </a:p>
        </p:txBody>
      </p:sp>
      <p:sp>
        <p:nvSpPr>
          <p:cNvPr id="5" name="Rectangle: Rounded Corners 25">
            <a:extLst>
              <a:ext uri="{FF2B5EF4-FFF2-40B4-BE49-F238E27FC236}">
                <a16:creationId xmlns:a16="http://schemas.microsoft.com/office/drawing/2014/main" id="{F067CA58-C0C5-0297-A2AC-5B6680251983}"/>
              </a:ext>
            </a:extLst>
          </p:cNvPr>
          <p:cNvSpPr/>
          <p:nvPr/>
        </p:nvSpPr>
        <p:spPr>
          <a:xfrm>
            <a:off x="1570781" y="1295897"/>
            <a:ext cx="2071568" cy="4945246"/>
          </a:xfrm>
          <a:prstGeom prst="roundRect">
            <a:avLst>
              <a:gd name="adj" fmla="val 7471"/>
            </a:avLst>
          </a:prstGeom>
          <a:gradFill>
            <a:gsLst>
              <a:gs pos="0">
                <a:schemeClr val="bg1"/>
              </a:gs>
              <a:gs pos="100000">
                <a:srgbClr val="33CCCC">
                  <a:alpha val="7000"/>
                </a:srgbClr>
              </a:gs>
            </a:gsLst>
            <a:lin ang="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108000" rIns="0" bIns="0" numCol="1" rtlCol="0" anchor="t"/>
          <a:lstStyle/>
          <a:p>
            <a:pPr algn="ctr">
              <a:spcAft>
                <a:spcPts val="400"/>
              </a:spcAft>
              <a:defRPr/>
            </a:pPr>
            <a:r>
              <a:rPr kumimoji="0" lang="en-US" sz="1200" b="1" i="0" u="none" strike="noStrike" kern="1200" cap="none" spc="0" normalizeH="0" baseline="0" noProof="0" dirty="0">
                <a:ln>
                  <a:noFill/>
                </a:ln>
                <a:solidFill>
                  <a:srgbClr val="FF0066"/>
                </a:solidFill>
                <a:effectLst/>
                <a:uLnTx/>
                <a:uFillTx/>
                <a:latin typeface="Roboto" panose="02000000000000000000" pitchFamily="2" charset="0"/>
                <a:ea typeface="Roboto" panose="02000000000000000000" pitchFamily="2" charset="0"/>
                <a:cs typeface="Roboto" panose="02000000000000000000" pitchFamily="2" charset="0"/>
              </a:rPr>
              <a:t>Strategic Requirements</a:t>
            </a:r>
            <a:endParaRPr lang="en-US" sz="1200" b="1" dirty="0">
              <a:solidFill>
                <a:srgbClr val="FF0066"/>
              </a:solidFill>
              <a:latin typeface="Roboto" panose="02000000000000000000" pitchFamily="2" charset="0"/>
              <a:ea typeface="Roboto" panose="02000000000000000000" pitchFamily="2" charset="0"/>
              <a:cs typeface="Roboto" panose="02000000000000000000" pitchFamily="2" charset="0"/>
            </a:endParaRPr>
          </a:p>
        </p:txBody>
      </p:sp>
      <p:sp>
        <p:nvSpPr>
          <p:cNvPr id="6" name="Title 1">
            <a:extLst>
              <a:ext uri="{FF2B5EF4-FFF2-40B4-BE49-F238E27FC236}">
                <a16:creationId xmlns:a16="http://schemas.microsoft.com/office/drawing/2014/main" id="{F990488F-447E-40AD-71BD-5DD5947BF46C}"/>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sp>
        <p:nvSpPr>
          <p:cNvPr id="7" name="Rectangle: Rounded Corners 25">
            <a:extLst>
              <a:ext uri="{FF2B5EF4-FFF2-40B4-BE49-F238E27FC236}">
                <a16:creationId xmlns:a16="http://schemas.microsoft.com/office/drawing/2014/main" id="{A32F6FEA-D182-BFB5-8381-B19636D12737}"/>
              </a:ext>
            </a:extLst>
          </p:cNvPr>
          <p:cNvSpPr/>
          <p:nvPr/>
        </p:nvSpPr>
        <p:spPr>
          <a:xfrm>
            <a:off x="9576318" y="1295897"/>
            <a:ext cx="2097669" cy="4945246"/>
          </a:xfrm>
          <a:prstGeom prst="roundRect">
            <a:avLst>
              <a:gd name="adj" fmla="val 6375"/>
            </a:avLst>
          </a:prstGeom>
          <a:gradFill>
            <a:gsLst>
              <a:gs pos="100000">
                <a:schemeClr val="bg1"/>
              </a:gs>
              <a:gs pos="0">
                <a:srgbClr val="33CCCC">
                  <a:alpha val="7000"/>
                </a:srgbClr>
              </a:gs>
            </a:gsLst>
            <a:lin ang="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108000" rIns="0" bIns="0" numCol="1" rtlCol="0" anchor="t"/>
          <a:lstStyle/>
          <a:p>
            <a:pPr algn="ctr">
              <a:spcAft>
                <a:spcPts val="400"/>
              </a:spcAft>
              <a:defRPr/>
            </a:pPr>
            <a:r>
              <a:rPr kumimoji="0" lang="en-US" sz="1200" b="1" i="0" u="none" strike="noStrike" kern="1200" cap="none" spc="0" normalizeH="0" baseline="0" noProof="0" dirty="0">
                <a:ln>
                  <a:noFill/>
                </a:ln>
                <a:solidFill>
                  <a:srgbClr val="FF0066"/>
                </a:solidFill>
                <a:effectLst/>
                <a:uLnTx/>
                <a:uFillTx/>
                <a:latin typeface="Roboto" panose="02000000000000000000" pitchFamily="2" charset="0"/>
                <a:ea typeface="Roboto" panose="02000000000000000000" pitchFamily="2" charset="0"/>
                <a:cs typeface="Roboto" panose="02000000000000000000" pitchFamily="2" charset="0"/>
              </a:rPr>
              <a:t>Value Provided</a:t>
            </a:r>
            <a:endParaRPr lang="en-US" sz="1200" b="1" dirty="0">
              <a:solidFill>
                <a:srgbClr val="FF0066"/>
              </a:solidFill>
              <a:latin typeface="Roboto" panose="02000000000000000000" pitchFamily="2" charset="0"/>
              <a:ea typeface="Roboto" panose="02000000000000000000" pitchFamily="2" charset="0"/>
              <a:cs typeface="Roboto" panose="02000000000000000000" pitchFamily="2" charset="0"/>
            </a:endParaRPr>
          </a:p>
        </p:txBody>
      </p:sp>
      <p:sp>
        <p:nvSpPr>
          <p:cNvPr id="9" name="Rectangle: Rounded Corners 25">
            <a:extLst>
              <a:ext uri="{FF2B5EF4-FFF2-40B4-BE49-F238E27FC236}">
                <a16:creationId xmlns:a16="http://schemas.microsoft.com/office/drawing/2014/main" id="{2234CAB2-7EE6-368C-5EA8-EB04A9602F2C}"/>
              </a:ext>
            </a:extLst>
          </p:cNvPr>
          <p:cNvSpPr/>
          <p:nvPr/>
        </p:nvSpPr>
        <p:spPr>
          <a:xfrm>
            <a:off x="1771976" y="1880372"/>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Research &amp; Innovation Roadmap</a:t>
            </a:r>
            <a:endPar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2C448AC4-1D7A-EEB5-D65C-F9EDFBFC659F}"/>
              </a:ext>
            </a:extLst>
          </p:cNvPr>
          <p:cNvSpPr txBox="1"/>
          <p:nvPr/>
        </p:nvSpPr>
        <p:spPr>
          <a:xfrm>
            <a:off x="5162553" y="1301979"/>
            <a:ext cx="250791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dirty="0">
                <a:ln>
                  <a:noFill/>
                </a:ln>
                <a:solidFill>
                  <a:srgbClr val="FF0066"/>
                </a:solidFill>
                <a:effectLst/>
                <a:uLnTx/>
                <a:uFillTx/>
                <a:latin typeface="Roboto" panose="02000000000000000000" pitchFamily="2" charset="0"/>
                <a:ea typeface="Roboto" panose="02000000000000000000" pitchFamily="2" charset="0"/>
                <a:cs typeface="Roboto" panose="02000000000000000000" pitchFamily="2" charset="0"/>
              </a:rPr>
              <a:t>Patent Audit Model</a:t>
            </a:r>
          </a:p>
        </p:txBody>
      </p:sp>
      <p:sp>
        <p:nvSpPr>
          <p:cNvPr id="58" name="Oval 57">
            <a:extLst>
              <a:ext uri="{FF2B5EF4-FFF2-40B4-BE49-F238E27FC236}">
                <a16:creationId xmlns:a16="http://schemas.microsoft.com/office/drawing/2014/main" id="{0B22E78F-8593-CF96-14E1-11CA1654021E}"/>
              </a:ext>
            </a:extLst>
          </p:cNvPr>
          <p:cNvSpPr/>
          <p:nvPr/>
        </p:nvSpPr>
        <p:spPr>
          <a:xfrm>
            <a:off x="5253647" y="2737264"/>
            <a:ext cx="2324006" cy="2324006"/>
          </a:xfrm>
          <a:prstGeom prst="ellipse">
            <a:avLst/>
          </a:prstGeom>
          <a:gradFill>
            <a:gsLst>
              <a:gs pos="0">
                <a:schemeClr val="bg1">
                  <a:lumMod val="95000"/>
                </a:schemeClr>
              </a:gs>
              <a:gs pos="100000">
                <a:schemeClr val="bg1">
                  <a:lumMod val="5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a:extLst>
              <a:ext uri="{FF2B5EF4-FFF2-40B4-BE49-F238E27FC236}">
                <a16:creationId xmlns:a16="http://schemas.microsoft.com/office/drawing/2014/main" id="{94FD7E39-55AF-F128-D00F-525B0E5B4AF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2311" y="3566257"/>
            <a:ext cx="1388394" cy="601761"/>
          </a:xfrm>
          <a:prstGeom prst="rect">
            <a:avLst/>
          </a:prstGeom>
        </p:spPr>
      </p:pic>
      <p:sp>
        <p:nvSpPr>
          <p:cNvPr id="57" name="Oval 56">
            <a:extLst>
              <a:ext uri="{FF2B5EF4-FFF2-40B4-BE49-F238E27FC236}">
                <a16:creationId xmlns:a16="http://schemas.microsoft.com/office/drawing/2014/main" id="{3DA6E314-0F7E-9552-F203-C792279E6401}"/>
              </a:ext>
            </a:extLst>
          </p:cNvPr>
          <p:cNvSpPr/>
          <p:nvPr/>
        </p:nvSpPr>
        <p:spPr>
          <a:xfrm>
            <a:off x="5322548" y="2806165"/>
            <a:ext cx="2186204" cy="21862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0AE87850-396C-1962-237D-2EF3C1F24FCB}"/>
              </a:ext>
            </a:extLst>
          </p:cNvPr>
          <p:cNvGrpSpPr/>
          <p:nvPr/>
        </p:nvGrpSpPr>
        <p:grpSpPr>
          <a:xfrm>
            <a:off x="5861884" y="2009571"/>
            <a:ext cx="1100792" cy="1084290"/>
            <a:chOff x="5370566" y="996161"/>
            <a:chExt cx="1439809" cy="1420086"/>
          </a:xfrm>
          <a:effectLst>
            <a:outerShdw blurRad="50800" dist="38100" dir="2700000" algn="tl" rotWithShape="0">
              <a:prstClr val="black">
                <a:alpha val="40000"/>
              </a:prstClr>
            </a:outerShdw>
          </a:effectLst>
        </p:grpSpPr>
        <p:sp>
          <p:nvSpPr>
            <p:cNvPr id="23" name="Oval 22">
              <a:extLst>
                <a:ext uri="{FF2B5EF4-FFF2-40B4-BE49-F238E27FC236}">
                  <a16:creationId xmlns:a16="http://schemas.microsoft.com/office/drawing/2014/main" id="{CA7F1C91-F135-3613-CF06-447A89505673}"/>
                </a:ext>
              </a:extLst>
            </p:cNvPr>
            <p:cNvSpPr/>
            <p:nvPr/>
          </p:nvSpPr>
          <p:spPr>
            <a:xfrm>
              <a:off x="5370566" y="996161"/>
              <a:ext cx="1420089" cy="1420086"/>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7479447-502C-DE3C-F02C-92DD5AFA4929}"/>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630F82FE-53F9-406A-4EEA-9380C99C9809}"/>
              </a:ext>
            </a:extLst>
          </p:cNvPr>
          <p:cNvGrpSpPr/>
          <p:nvPr/>
        </p:nvGrpSpPr>
        <p:grpSpPr>
          <a:xfrm>
            <a:off x="7175138" y="2957934"/>
            <a:ext cx="1100792" cy="1084291"/>
            <a:chOff x="5370566" y="996164"/>
            <a:chExt cx="1439809" cy="1420087"/>
          </a:xfrm>
          <a:effectLst>
            <a:outerShdw blurRad="50800" dist="38100" dir="2700000" algn="tl" rotWithShape="0">
              <a:prstClr val="black">
                <a:alpha val="40000"/>
              </a:prstClr>
            </a:outerShdw>
          </a:effectLst>
        </p:grpSpPr>
        <p:sp>
          <p:nvSpPr>
            <p:cNvPr id="26" name="Oval 25">
              <a:extLst>
                <a:ext uri="{FF2B5EF4-FFF2-40B4-BE49-F238E27FC236}">
                  <a16:creationId xmlns:a16="http://schemas.microsoft.com/office/drawing/2014/main" id="{E30BCFA8-1422-5EA7-9086-7731FD1FC8A3}"/>
                </a:ext>
              </a:extLst>
            </p:cNvPr>
            <p:cNvSpPr/>
            <p:nvPr/>
          </p:nvSpPr>
          <p:spPr>
            <a:xfrm>
              <a:off x="5370566" y="996164"/>
              <a:ext cx="1420089"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CF8BBED1-C5B9-7C4B-4664-121559E64CE0}"/>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72F779E0-D4B2-2253-908C-E4E39CAF3A9F}"/>
              </a:ext>
            </a:extLst>
          </p:cNvPr>
          <p:cNvGrpSpPr/>
          <p:nvPr/>
        </p:nvGrpSpPr>
        <p:grpSpPr>
          <a:xfrm>
            <a:off x="6653727" y="4486843"/>
            <a:ext cx="1100792" cy="1084291"/>
            <a:chOff x="5370565" y="996164"/>
            <a:chExt cx="1439810" cy="1420087"/>
          </a:xfrm>
          <a:effectLst>
            <a:outerShdw blurRad="50800" dist="38100" dir="2700000" algn="tl" rotWithShape="0">
              <a:prstClr val="black">
                <a:alpha val="40000"/>
              </a:prstClr>
            </a:outerShdw>
          </a:effectLst>
        </p:grpSpPr>
        <p:sp>
          <p:nvSpPr>
            <p:cNvPr id="29" name="Oval 28">
              <a:extLst>
                <a:ext uri="{FF2B5EF4-FFF2-40B4-BE49-F238E27FC236}">
                  <a16:creationId xmlns:a16="http://schemas.microsoft.com/office/drawing/2014/main" id="{A12CF15E-FF68-4FA3-75EB-6583F609FF54}"/>
                </a:ext>
              </a:extLst>
            </p:cNvPr>
            <p:cNvSpPr/>
            <p:nvPr/>
          </p:nvSpPr>
          <p:spPr>
            <a:xfrm>
              <a:off x="5370565" y="996164"/>
              <a:ext cx="1420089"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2D19BE0D-AB5E-F907-B2F7-2C21E9E5F4BE}"/>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0C51FBC-AD30-3E32-1AE2-60191C053238}"/>
              </a:ext>
            </a:extLst>
          </p:cNvPr>
          <p:cNvGrpSpPr/>
          <p:nvPr/>
        </p:nvGrpSpPr>
        <p:grpSpPr>
          <a:xfrm>
            <a:off x="4566246" y="2957932"/>
            <a:ext cx="1105554" cy="1084290"/>
            <a:chOff x="5364338" y="996161"/>
            <a:chExt cx="1446037" cy="1420086"/>
          </a:xfrm>
          <a:effectLst>
            <a:outerShdw blurRad="50800" dist="38100" dir="2700000" algn="tl" rotWithShape="0">
              <a:prstClr val="black">
                <a:alpha val="40000"/>
              </a:prstClr>
            </a:outerShdw>
          </a:effectLst>
        </p:grpSpPr>
        <p:sp>
          <p:nvSpPr>
            <p:cNvPr id="32" name="Oval 31">
              <a:extLst>
                <a:ext uri="{FF2B5EF4-FFF2-40B4-BE49-F238E27FC236}">
                  <a16:creationId xmlns:a16="http://schemas.microsoft.com/office/drawing/2014/main" id="{75286CB9-D90A-49EA-EAB5-DE15FF2B3EE2}"/>
                </a:ext>
              </a:extLst>
            </p:cNvPr>
            <p:cNvSpPr/>
            <p:nvPr/>
          </p:nvSpPr>
          <p:spPr>
            <a:xfrm>
              <a:off x="5364338" y="996161"/>
              <a:ext cx="1420090" cy="1420086"/>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279E593B-8D49-47AD-29E3-B755ED01B998}"/>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15E37046-26EF-3E70-37D6-4D9DD60861BE}"/>
              </a:ext>
            </a:extLst>
          </p:cNvPr>
          <p:cNvGrpSpPr/>
          <p:nvPr/>
        </p:nvGrpSpPr>
        <p:grpSpPr>
          <a:xfrm>
            <a:off x="5039459" y="4486843"/>
            <a:ext cx="1107138" cy="1084291"/>
            <a:chOff x="5362264" y="996164"/>
            <a:chExt cx="1448111" cy="1420087"/>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E55B1458-53D7-3A55-66EF-336C72F663A0}"/>
                </a:ext>
              </a:extLst>
            </p:cNvPr>
            <p:cNvSpPr/>
            <p:nvPr/>
          </p:nvSpPr>
          <p:spPr>
            <a:xfrm>
              <a:off x="5362264" y="996164"/>
              <a:ext cx="1420087" cy="1420087"/>
            </a:xfrm>
            <a:prstGeom prst="ellipse">
              <a:avLst/>
            </a:prstGeom>
            <a:solidFill>
              <a:srgbClr val="92D050"/>
            </a:solidFill>
            <a:ln w="12700" cap="flat" cmpd="sng" algn="ctr">
              <a:noFill/>
              <a:prstDash val="solid"/>
              <a:miter lim="800000"/>
            </a:ln>
            <a:effectLst>
              <a:outerShdw blurRad="63500" sx="102000" sy="102000" algn="ctr" rotWithShape="0">
                <a:prstClr val="black">
                  <a:alpha val="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AA9A1E4F-7AE1-A28B-D88A-30C22EFCD823}"/>
                </a:ext>
              </a:extLst>
            </p:cNvPr>
            <p:cNvSpPr/>
            <p:nvPr/>
          </p:nvSpPr>
          <p:spPr>
            <a:xfrm>
              <a:off x="5400677" y="1001357"/>
              <a:ext cx="1409698" cy="140969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EC4D51B9-C018-B1EF-9B44-E895A6C65B9B}"/>
              </a:ext>
            </a:extLst>
          </p:cNvPr>
          <p:cNvSpPr txBox="1"/>
          <p:nvPr/>
        </p:nvSpPr>
        <p:spPr>
          <a:xfrm>
            <a:off x="7202949" y="3178985"/>
            <a:ext cx="1044425"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rPr>
              <a:t>Infringement/ Enforcement Assessment </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4" name="TextBox 43">
            <a:extLst>
              <a:ext uri="{FF2B5EF4-FFF2-40B4-BE49-F238E27FC236}">
                <a16:creationId xmlns:a16="http://schemas.microsoft.com/office/drawing/2014/main" id="{57A5DC2C-D091-0275-81E0-5E04C91ADF38}"/>
              </a:ext>
            </a:extLst>
          </p:cNvPr>
          <p:cNvSpPr txBox="1"/>
          <p:nvPr/>
        </p:nvSpPr>
        <p:spPr>
          <a:xfrm>
            <a:off x="4571257" y="3285117"/>
            <a:ext cx="11302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rPr>
              <a:t>Patent Benchmarking</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3ED34336-D687-84C1-7BA3-8A1D57666679}"/>
              </a:ext>
            </a:extLst>
          </p:cNvPr>
          <p:cNvSpPr txBox="1"/>
          <p:nvPr/>
        </p:nvSpPr>
        <p:spPr>
          <a:xfrm>
            <a:off x="5121620" y="4828931"/>
            <a:ext cx="94407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rPr>
              <a:t>IP Monetization</a:t>
            </a:r>
          </a:p>
        </p:txBody>
      </p:sp>
      <p:sp>
        <p:nvSpPr>
          <p:cNvPr id="46" name="TextBox 45">
            <a:extLst>
              <a:ext uri="{FF2B5EF4-FFF2-40B4-BE49-F238E27FC236}">
                <a16:creationId xmlns:a16="http://schemas.microsoft.com/office/drawing/2014/main" id="{C25927F1-E35A-B7A7-31D9-DF933347B10E}"/>
              </a:ext>
            </a:extLst>
          </p:cNvPr>
          <p:cNvSpPr txBox="1"/>
          <p:nvPr/>
        </p:nvSpPr>
        <p:spPr>
          <a:xfrm>
            <a:off x="6588527" y="4771438"/>
            <a:ext cx="1254213"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rPr>
              <a:t>Merger &amp; Acquisition Assessment</a:t>
            </a:r>
          </a:p>
        </p:txBody>
      </p:sp>
      <p:sp>
        <p:nvSpPr>
          <p:cNvPr id="48" name="Rectangle: Rounded Corners 47">
            <a:extLst>
              <a:ext uri="{FF2B5EF4-FFF2-40B4-BE49-F238E27FC236}">
                <a16:creationId xmlns:a16="http://schemas.microsoft.com/office/drawing/2014/main" id="{A8E68980-6AAD-4B13-BDD4-2D5A3FBCA40D}"/>
              </a:ext>
            </a:extLst>
          </p:cNvPr>
          <p:cNvSpPr/>
          <p:nvPr/>
        </p:nvSpPr>
        <p:spPr>
          <a:xfrm>
            <a:off x="5802628" y="3714513"/>
            <a:ext cx="1246909" cy="1879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Roboto" panose="02000000000000000000" pitchFamily="2" charset="0"/>
                <a:ea typeface="Roboto" panose="02000000000000000000" pitchFamily="2" charset="0"/>
                <a:cs typeface="Roboto" panose="02000000000000000000" pitchFamily="2" charset="0"/>
              </a:rPr>
              <a:t>Due diligence </a:t>
            </a:r>
          </a:p>
        </p:txBody>
      </p:sp>
      <p:sp>
        <p:nvSpPr>
          <p:cNvPr id="49" name="Rectangle: Rounded Corners 48">
            <a:extLst>
              <a:ext uri="{FF2B5EF4-FFF2-40B4-BE49-F238E27FC236}">
                <a16:creationId xmlns:a16="http://schemas.microsoft.com/office/drawing/2014/main" id="{D2DFAE63-1F3B-9B87-8668-D6055DBF15CC}"/>
              </a:ext>
            </a:extLst>
          </p:cNvPr>
          <p:cNvSpPr/>
          <p:nvPr/>
        </p:nvSpPr>
        <p:spPr>
          <a:xfrm>
            <a:off x="5802628" y="3934546"/>
            <a:ext cx="1246909" cy="1879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Roboto" panose="02000000000000000000" pitchFamily="2" charset="0"/>
                <a:ea typeface="Roboto" panose="02000000000000000000" pitchFamily="2" charset="0"/>
                <a:cs typeface="Roboto" panose="02000000000000000000" pitchFamily="2" charset="0"/>
              </a:rPr>
              <a:t>Value creation</a:t>
            </a:r>
          </a:p>
        </p:txBody>
      </p:sp>
      <p:sp>
        <p:nvSpPr>
          <p:cNvPr id="50" name="Rectangle: Rounded Corners 49">
            <a:extLst>
              <a:ext uri="{FF2B5EF4-FFF2-40B4-BE49-F238E27FC236}">
                <a16:creationId xmlns:a16="http://schemas.microsoft.com/office/drawing/2014/main" id="{2D95D37B-2C0F-1689-621F-45C914A2926B}"/>
              </a:ext>
            </a:extLst>
          </p:cNvPr>
          <p:cNvSpPr/>
          <p:nvPr/>
        </p:nvSpPr>
        <p:spPr>
          <a:xfrm>
            <a:off x="5802628" y="3493695"/>
            <a:ext cx="1246909" cy="1879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Roboto" panose="02000000000000000000" pitchFamily="2" charset="0"/>
                <a:ea typeface="Roboto" panose="02000000000000000000" pitchFamily="2" charset="0"/>
                <a:cs typeface="Roboto" panose="02000000000000000000" pitchFamily="2" charset="0"/>
              </a:rPr>
              <a:t>Benchmarking</a:t>
            </a:r>
          </a:p>
        </p:txBody>
      </p:sp>
      <p:sp>
        <p:nvSpPr>
          <p:cNvPr id="52" name="Rectangle: Rounded Corners 51">
            <a:extLst>
              <a:ext uri="{FF2B5EF4-FFF2-40B4-BE49-F238E27FC236}">
                <a16:creationId xmlns:a16="http://schemas.microsoft.com/office/drawing/2014/main" id="{85743AFC-5840-42AF-EC74-822452723234}"/>
              </a:ext>
            </a:extLst>
          </p:cNvPr>
          <p:cNvSpPr/>
          <p:nvPr/>
        </p:nvSpPr>
        <p:spPr>
          <a:xfrm>
            <a:off x="5802628" y="4151726"/>
            <a:ext cx="1246909" cy="187943"/>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latin typeface="Roboto" panose="02000000000000000000" pitchFamily="2" charset="0"/>
                <a:ea typeface="Roboto" panose="02000000000000000000" pitchFamily="2" charset="0"/>
                <a:cs typeface="Roboto" panose="02000000000000000000" pitchFamily="2" charset="0"/>
              </a:rPr>
              <a:t>Strategic insights</a:t>
            </a:r>
          </a:p>
        </p:txBody>
      </p:sp>
      <p:sp>
        <p:nvSpPr>
          <p:cNvPr id="53" name="TextBox 52">
            <a:extLst>
              <a:ext uri="{FF2B5EF4-FFF2-40B4-BE49-F238E27FC236}">
                <a16:creationId xmlns:a16="http://schemas.microsoft.com/office/drawing/2014/main" id="{E312E602-BD69-114E-4A64-769188AF47E1}"/>
              </a:ext>
            </a:extLst>
          </p:cNvPr>
          <p:cNvSpPr txBox="1"/>
          <p:nvPr/>
        </p:nvSpPr>
        <p:spPr>
          <a:xfrm>
            <a:off x="5892869" y="2319950"/>
            <a:ext cx="107777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rPr>
              <a:t>Risk Assessment</a:t>
            </a:r>
            <a:endParaRPr kumimoji="0" lang="en-US" sz="1000" b="0" i="0" u="none" strike="noStrike" kern="0" cap="none" spc="0" normalizeH="0" baseline="0" noProof="0" dirty="0">
              <a:ln>
                <a:noFill/>
              </a:ln>
              <a:solidFill>
                <a:srgbClr val="00B0F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 name="Rectangle: Rounded Corners 25">
            <a:extLst>
              <a:ext uri="{FF2B5EF4-FFF2-40B4-BE49-F238E27FC236}">
                <a16:creationId xmlns:a16="http://schemas.microsoft.com/office/drawing/2014/main" id="{3A966E8C-185B-C944-D4BD-EDE6233D48A1}"/>
              </a:ext>
            </a:extLst>
          </p:cNvPr>
          <p:cNvSpPr/>
          <p:nvPr/>
        </p:nvSpPr>
        <p:spPr>
          <a:xfrm>
            <a:off x="1771976" y="2760063"/>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rPr>
              <a:t>Strategic Partnerships/ Acquisitions </a:t>
            </a:r>
          </a:p>
        </p:txBody>
      </p:sp>
      <p:sp>
        <p:nvSpPr>
          <p:cNvPr id="3" name="Rectangle: Rounded Corners 25">
            <a:extLst>
              <a:ext uri="{FF2B5EF4-FFF2-40B4-BE49-F238E27FC236}">
                <a16:creationId xmlns:a16="http://schemas.microsoft.com/office/drawing/2014/main" id="{073EF21A-B718-0AE8-97D5-0B369FA1DA2D}"/>
              </a:ext>
            </a:extLst>
          </p:cNvPr>
          <p:cNvSpPr/>
          <p:nvPr/>
        </p:nvSpPr>
        <p:spPr>
          <a:xfrm>
            <a:off x="1771976" y="3639754"/>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Portfolio Evaluation</a:t>
            </a:r>
            <a:endPar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10" name="Rectangle: Rounded Corners 25">
            <a:extLst>
              <a:ext uri="{FF2B5EF4-FFF2-40B4-BE49-F238E27FC236}">
                <a16:creationId xmlns:a16="http://schemas.microsoft.com/office/drawing/2014/main" id="{58CB77B8-84CC-4087-6B73-8C6684490A2E}"/>
              </a:ext>
            </a:extLst>
          </p:cNvPr>
          <p:cNvSpPr/>
          <p:nvPr/>
        </p:nvSpPr>
        <p:spPr>
          <a:xfrm>
            <a:off x="1771976" y="4519445"/>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Competitive Advantage</a:t>
            </a:r>
            <a:endPar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Rounded Corners 25">
            <a:extLst>
              <a:ext uri="{FF2B5EF4-FFF2-40B4-BE49-F238E27FC236}">
                <a16:creationId xmlns:a16="http://schemas.microsoft.com/office/drawing/2014/main" id="{E5F23CBC-BD06-CC5A-76CF-A1953A2C7421}"/>
              </a:ext>
            </a:extLst>
          </p:cNvPr>
          <p:cNvSpPr/>
          <p:nvPr/>
        </p:nvSpPr>
        <p:spPr>
          <a:xfrm>
            <a:off x="1771976" y="5399135"/>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Risk Management</a:t>
            </a:r>
          </a:p>
        </p:txBody>
      </p:sp>
      <p:sp>
        <p:nvSpPr>
          <p:cNvPr id="12" name="Rectangle: Rounded Corners 25">
            <a:extLst>
              <a:ext uri="{FF2B5EF4-FFF2-40B4-BE49-F238E27FC236}">
                <a16:creationId xmlns:a16="http://schemas.microsoft.com/office/drawing/2014/main" id="{F5AE7822-1F76-8C29-BE14-9BAEB7E0A56D}"/>
              </a:ext>
            </a:extLst>
          </p:cNvPr>
          <p:cNvSpPr/>
          <p:nvPr/>
        </p:nvSpPr>
        <p:spPr>
          <a:xfrm>
            <a:off x="9804554" y="1909279"/>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Revenue Generation</a:t>
            </a:r>
          </a:p>
        </p:txBody>
      </p:sp>
      <p:sp>
        <p:nvSpPr>
          <p:cNvPr id="42" name="Rectangle: Rounded Corners 25">
            <a:extLst>
              <a:ext uri="{FF2B5EF4-FFF2-40B4-BE49-F238E27FC236}">
                <a16:creationId xmlns:a16="http://schemas.microsoft.com/office/drawing/2014/main" id="{92D2167F-2F23-5CEE-D8D5-9F69D2FDC701}"/>
              </a:ext>
            </a:extLst>
          </p:cNvPr>
          <p:cNvSpPr/>
          <p:nvPr/>
        </p:nvSpPr>
        <p:spPr>
          <a:xfrm>
            <a:off x="9804554" y="2806725"/>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Cost Optimization </a:t>
            </a:r>
          </a:p>
        </p:txBody>
      </p:sp>
      <p:sp>
        <p:nvSpPr>
          <p:cNvPr id="51" name="Rectangle: Rounded Corners 25">
            <a:extLst>
              <a:ext uri="{FF2B5EF4-FFF2-40B4-BE49-F238E27FC236}">
                <a16:creationId xmlns:a16="http://schemas.microsoft.com/office/drawing/2014/main" id="{202720E6-1A2E-F80A-B943-BB0DF83E5488}"/>
              </a:ext>
            </a:extLst>
          </p:cNvPr>
          <p:cNvSpPr/>
          <p:nvPr/>
        </p:nvSpPr>
        <p:spPr>
          <a:xfrm>
            <a:off x="9804554" y="3704171"/>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rPr>
              <a:t>R</a:t>
            </a:r>
            <a:r>
              <a:rPr kumimoji="0" lang="en-US" sz="1100" b="1" i="0" u="none" strike="noStrike" kern="1200" cap="none" spc="0" normalizeH="0" baseline="0" noProof="0" dirty="0" err="1">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isk</a:t>
            </a: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 Mitigation Strategies </a:t>
            </a:r>
            <a:endPar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54" name="Rectangle: Rounded Corners 25">
            <a:extLst>
              <a:ext uri="{FF2B5EF4-FFF2-40B4-BE49-F238E27FC236}">
                <a16:creationId xmlns:a16="http://schemas.microsoft.com/office/drawing/2014/main" id="{FC22B9B7-E043-33DC-6A48-5A74C24BEBC1}"/>
              </a:ext>
            </a:extLst>
          </p:cNvPr>
          <p:cNvSpPr/>
          <p:nvPr/>
        </p:nvSpPr>
        <p:spPr>
          <a:xfrm>
            <a:off x="9804554" y="4601617"/>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rPr>
              <a:t>Collaboration &amp; Partnerships</a:t>
            </a:r>
          </a:p>
        </p:txBody>
      </p:sp>
      <p:sp>
        <p:nvSpPr>
          <p:cNvPr id="55" name="Rectangle: Rounded Corners 25">
            <a:extLst>
              <a:ext uri="{FF2B5EF4-FFF2-40B4-BE49-F238E27FC236}">
                <a16:creationId xmlns:a16="http://schemas.microsoft.com/office/drawing/2014/main" id="{13959677-0690-EA91-2523-5BFA61007E42}"/>
              </a:ext>
            </a:extLst>
          </p:cNvPr>
          <p:cNvSpPr/>
          <p:nvPr/>
        </p:nvSpPr>
        <p:spPr>
          <a:xfrm>
            <a:off x="9804554" y="5399135"/>
            <a:ext cx="1712321" cy="528992"/>
          </a:xfrm>
          <a:prstGeom prst="roundRect">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algn="ctr">
              <a:spcAft>
                <a:spcPts val="400"/>
              </a:spcAft>
              <a:defRPr/>
            </a:pPr>
            <a:r>
              <a:rPr kumimoji="0" lang="en-US" sz="1100" b="1" i="0" u="none" strike="noStrike" kern="1200" cap="none" spc="0" normalizeH="0" baseline="0" noProof="0" dirty="0">
                <a:ln>
                  <a:noFill/>
                </a:ln>
                <a:solidFill>
                  <a:srgbClr val="002060"/>
                </a:solidFill>
                <a:effectLst/>
                <a:uLnTx/>
                <a:uFillTx/>
                <a:latin typeface="Roboto" panose="02000000000000000000" pitchFamily="2" charset="0"/>
                <a:ea typeface="Roboto" panose="02000000000000000000" pitchFamily="2" charset="0"/>
                <a:cs typeface="Roboto" panose="02000000000000000000" pitchFamily="2" charset="0"/>
              </a:rPr>
              <a:t>Vertical Integration</a:t>
            </a:r>
            <a:endParaRPr lang="en-US" sz="1100" b="1" dirty="0">
              <a:solidFill>
                <a:srgbClr val="00206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7477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E635C-E52C-2F48-952E-D660B70D5B65}"/>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graphicFrame>
        <p:nvGraphicFramePr>
          <p:cNvPr id="5" name="Table 3">
            <a:extLst>
              <a:ext uri="{FF2B5EF4-FFF2-40B4-BE49-F238E27FC236}">
                <a16:creationId xmlns:a16="http://schemas.microsoft.com/office/drawing/2014/main" id="{22AC730F-99D0-4A2F-7CDD-0150729EBE59}"/>
              </a:ext>
            </a:extLst>
          </p:cNvPr>
          <p:cNvGraphicFramePr>
            <a:graphicFrameLocks noGrp="1"/>
          </p:cNvGraphicFramePr>
          <p:nvPr>
            <p:extLst>
              <p:ext uri="{D42A27DB-BD31-4B8C-83A1-F6EECF244321}">
                <p14:modId xmlns:p14="http://schemas.microsoft.com/office/powerpoint/2010/main" val="2684454408"/>
              </p:ext>
            </p:extLst>
          </p:nvPr>
        </p:nvGraphicFramePr>
        <p:xfrm>
          <a:off x="0" y="0"/>
          <a:ext cx="12191999" cy="6858003"/>
        </p:xfrm>
        <a:graphic>
          <a:graphicData uri="http://schemas.openxmlformats.org/drawingml/2006/table">
            <a:tbl>
              <a:tblPr firstRow="1" bandRow="1">
                <a:tableStyleId>{7DF18680-E054-41AD-8BC1-D1AEF772440D}</a:tableStyleId>
              </a:tblPr>
              <a:tblGrid>
                <a:gridCol w="1547280">
                  <a:extLst>
                    <a:ext uri="{9D8B030D-6E8A-4147-A177-3AD203B41FA5}">
                      <a16:colId xmlns:a16="http://schemas.microsoft.com/office/drawing/2014/main" val="2922841512"/>
                    </a:ext>
                  </a:extLst>
                </a:gridCol>
                <a:gridCol w="1134311">
                  <a:extLst>
                    <a:ext uri="{9D8B030D-6E8A-4147-A177-3AD203B41FA5}">
                      <a16:colId xmlns:a16="http://schemas.microsoft.com/office/drawing/2014/main" val="3971323737"/>
                    </a:ext>
                  </a:extLst>
                </a:gridCol>
                <a:gridCol w="1091613">
                  <a:extLst>
                    <a:ext uri="{9D8B030D-6E8A-4147-A177-3AD203B41FA5}">
                      <a16:colId xmlns:a16="http://schemas.microsoft.com/office/drawing/2014/main" val="1214730065"/>
                    </a:ext>
                  </a:extLst>
                </a:gridCol>
                <a:gridCol w="1103595">
                  <a:extLst>
                    <a:ext uri="{9D8B030D-6E8A-4147-A177-3AD203B41FA5}">
                      <a16:colId xmlns:a16="http://schemas.microsoft.com/office/drawing/2014/main" val="816666546"/>
                    </a:ext>
                  </a:extLst>
                </a:gridCol>
                <a:gridCol w="1219200">
                  <a:extLst>
                    <a:ext uri="{9D8B030D-6E8A-4147-A177-3AD203B41FA5}">
                      <a16:colId xmlns:a16="http://schemas.microsoft.com/office/drawing/2014/main" val="797546532"/>
                    </a:ext>
                  </a:extLst>
                </a:gridCol>
                <a:gridCol w="1219200">
                  <a:extLst>
                    <a:ext uri="{9D8B030D-6E8A-4147-A177-3AD203B41FA5}">
                      <a16:colId xmlns:a16="http://schemas.microsoft.com/office/drawing/2014/main" val="434157577"/>
                    </a:ext>
                  </a:extLst>
                </a:gridCol>
                <a:gridCol w="1219200">
                  <a:extLst>
                    <a:ext uri="{9D8B030D-6E8A-4147-A177-3AD203B41FA5}">
                      <a16:colId xmlns:a16="http://schemas.microsoft.com/office/drawing/2014/main" val="795145841"/>
                    </a:ext>
                  </a:extLst>
                </a:gridCol>
                <a:gridCol w="1219200">
                  <a:extLst>
                    <a:ext uri="{9D8B030D-6E8A-4147-A177-3AD203B41FA5}">
                      <a16:colId xmlns:a16="http://schemas.microsoft.com/office/drawing/2014/main" val="158862538"/>
                    </a:ext>
                  </a:extLst>
                </a:gridCol>
                <a:gridCol w="1219200">
                  <a:extLst>
                    <a:ext uri="{9D8B030D-6E8A-4147-A177-3AD203B41FA5}">
                      <a16:colId xmlns:a16="http://schemas.microsoft.com/office/drawing/2014/main" val="351497199"/>
                    </a:ext>
                  </a:extLst>
                </a:gridCol>
                <a:gridCol w="1219200">
                  <a:extLst>
                    <a:ext uri="{9D8B030D-6E8A-4147-A177-3AD203B41FA5}">
                      <a16:colId xmlns:a16="http://schemas.microsoft.com/office/drawing/2014/main" val="3102208587"/>
                    </a:ext>
                  </a:extLst>
                </a:gridCol>
              </a:tblGrid>
              <a:tr h="12461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spc="-5" dirty="0">
                          <a:solidFill>
                            <a:schemeClr val="bg1"/>
                          </a:solidFill>
                          <a:latin typeface="Roboto" panose="02000000000000000000" pitchFamily="2" charset="0"/>
                          <a:ea typeface="Roboto" panose="02000000000000000000" pitchFamily="2" charset="0"/>
                        </a:rPr>
                        <a:t>KPI</a:t>
                      </a:r>
                      <a:r>
                        <a:rPr lang="en-US" sz="1000" b="1" spc="-10" dirty="0">
                          <a:solidFill>
                            <a:schemeClr val="bg1"/>
                          </a:solidFill>
                          <a:latin typeface="Roboto" panose="02000000000000000000" pitchFamily="2" charset="0"/>
                          <a:ea typeface="Roboto" panose="02000000000000000000" pitchFamily="2" charset="0"/>
                        </a:rPr>
                        <a:t> </a:t>
                      </a:r>
                      <a:r>
                        <a:rPr lang="en-US" sz="1000" b="1" dirty="0">
                          <a:solidFill>
                            <a:schemeClr val="bg1"/>
                          </a:solidFill>
                          <a:latin typeface="Roboto" panose="02000000000000000000" pitchFamily="2" charset="0"/>
                          <a:ea typeface="Roboto" panose="02000000000000000000" pitchFamily="2" charset="0"/>
                        </a:rPr>
                        <a:t>&gt;&gt;</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IP focus area (s)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Roboto" panose="02000000000000000000" pitchFamily="2" charset="0"/>
                          <a:ea typeface="Roboto" panose="02000000000000000000" pitchFamily="2" charset="0"/>
                        </a:rPr>
                        <a:t>Independent claim (s) strength</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Adjacent application area (s)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Litigation</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Insurance rate | Citations (%)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Patent success rate (%)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Alignment with business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Others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Overall score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extLst>
                  <a:ext uri="{0D108BD9-81ED-4DB2-BD59-A6C34878D82A}">
                    <a16:rowId xmlns:a16="http://schemas.microsoft.com/office/drawing/2014/main" val="2482744424"/>
                  </a:ext>
                </a:extLst>
              </a:tr>
              <a:tr h="55604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b="1" dirty="0">
                          <a:latin typeface="Roboto" panose="02000000000000000000" pitchFamily="2" charset="0"/>
                          <a:ea typeface="Roboto" panose="02000000000000000000" pitchFamily="2" charset="0"/>
                        </a:rPr>
                        <a:t>Weightage &gt;</a:t>
                      </a:r>
                      <a:endParaRPr lang="en-US" sz="1000" b="1"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10%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8%</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1563848851"/>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Roboto" panose="02000000000000000000" pitchFamily="2" charset="0"/>
                          <a:ea typeface="Roboto" panose="02000000000000000000" pitchFamily="2" charset="0"/>
                        </a:rPr>
                        <a:t>IP</a:t>
                      </a:r>
                      <a:r>
                        <a:rPr lang="en-US" sz="1000" b="1" spc="-40" dirty="0">
                          <a:latin typeface="Roboto" panose="02000000000000000000" pitchFamily="2" charset="0"/>
                          <a:ea typeface="Roboto" panose="02000000000000000000" pitchFamily="2" charset="0"/>
                        </a:rPr>
                        <a:t> </a:t>
                      </a:r>
                      <a:r>
                        <a:rPr lang="en-US" sz="1000" b="1" spc="-5" dirty="0">
                          <a:latin typeface="Roboto" panose="02000000000000000000" pitchFamily="2" charset="0"/>
                          <a:ea typeface="Roboto" panose="02000000000000000000" pitchFamily="2" charset="0"/>
                        </a:rPr>
                        <a:t>clusters</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Score</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982219218"/>
                  </a:ext>
                </a:extLst>
              </a:tr>
              <a:tr h="90208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#1</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90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90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946815062"/>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#2</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6569254"/>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#3</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927998749"/>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#4</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1946691898"/>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#5</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517764174"/>
                  </a:ext>
                </a:extLst>
              </a:tr>
              <a:tr h="6922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#6</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275918218"/>
                  </a:ext>
                </a:extLst>
              </a:tr>
            </a:tbl>
          </a:graphicData>
        </a:graphic>
      </p:graphicFrame>
    </p:spTree>
    <p:extLst>
      <p:ext uri="{BB962C8B-B14F-4D97-AF65-F5344CB8AC3E}">
        <p14:creationId xmlns:p14="http://schemas.microsoft.com/office/powerpoint/2010/main" val="281453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9DAC14-AA11-FB4F-484F-DDB9A11F1EFF}"/>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grpSp>
        <p:nvGrpSpPr>
          <p:cNvPr id="50" name="Group 49">
            <a:extLst>
              <a:ext uri="{FF2B5EF4-FFF2-40B4-BE49-F238E27FC236}">
                <a16:creationId xmlns:a16="http://schemas.microsoft.com/office/drawing/2014/main" id="{734FA41D-1903-DFAF-D90B-3F8AB52408A1}"/>
              </a:ext>
            </a:extLst>
          </p:cNvPr>
          <p:cNvGrpSpPr/>
          <p:nvPr/>
        </p:nvGrpSpPr>
        <p:grpSpPr>
          <a:xfrm>
            <a:off x="56272" y="128097"/>
            <a:ext cx="12191999" cy="1461552"/>
            <a:chOff x="1500326" y="1504207"/>
            <a:chExt cx="10125404" cy="1183064"/>
          </a:xfrm>
        </p:grpSpPr>
        <p:sp>
          <p:nvSpPr>
            <p:cNvPr id="8" name="Rectangle: Rounded Corners 7">
              <a:extLst>
                <a:ext uri="{FF2B5EF4-FFF2-40B4-BE49-F238E27FC236}">
                  <a16:creationId xmlns:a16="http://schemas.microsoft.com/office/drawing/2014/main" id="{7432953D-E7BE-4B24-08B8-64A0C77808B4}"/>
                </a:ext>
              </a:extLst>
            </p:cNvPr>
            <p:cNvSpPr/>
            <p:nvPr/>
          </p:nvSpPr>
          <p:spPr>
            <a:xfrm>
              <a:off x="1500326" y="1864311"/>
              <a:ext cx="1463040" cy="82296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Regulatory Risk</a:t>
              </a:r>
            </a:p>
            <a:p>
              <a:pPr algn="ctr"/>
              <a:r>
                <a:rPr lang="en-US" sz="900" dirty="0">
                  <a:solidFill>
                    <a:schemeClr val="accent6">
                      <a:lumMod val="20000"/>
                      <a:lumOff val="80000"/>
                    </a:schemeClr>
                  </a:solidFill>
                  <a:latin typeface="Roboto" panose="02000000000000000000" pitchFamily="2" charset="0"/>
                  <a:ea typeface="Roboto" panose="02000000000000000000" pitchFamily="2" charset="0"/>
                  <a:cs typeface="Roboto" panose="02000000000000000000" pitchFamily="2" charset="0"/>
                </a:rPr>
                <a:t>Challenges related to changes in the regulatory framework </a:t>
              </a:r>
            </a:p>
          </p:txBody>
        </p:sp>
        <p:sp>
          <p:nvSpPr>
            <p:cNvPr id="35" name="Rectangle: Rounded Corners 34">
              <a:extLst>
                <a:ext uri="{FF2B5EF4-FFF2-40B4-BE49-F238E27FC236}">
                  <a16:creationId xmlns:a16="http://schemas.microsoft.com/office/drawing/2014/main" id="{30A4805A-B8F7-428B-DDD8-F5F58137FA75}"/>
                </a:ext>
              </a:extLst>
            </p:cNvPr>
            <p:cNvSpPr/>
            <p:nvPr/>
          </p:nvSpPr>
          <p:spPr>
            <a:xfrm>
              <a:off x="6658252" y="1864311"/>
              <a:ext cx="1463040" cy="822960"/>
            </a:xfrm>
            <a:prstGeom prst="round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Gap in Protection</a:t>
              </a:r>
            </a:p>
            <a:p>
              <a:pPr algn="ctr"/>
              <a:r>
                <a:rPr lang="en-US" sz="900" dirty="0">
                  <a:solidFill>
                    <a:schemeClr val="accent6">
                      <a:lumMod val="20000"/>
                      <a:lumOff val="80000"/>
                    </a:schemeClr>
                  </a:solidFill>
                  <a:latin typeface="Roboto" panose="02000000000000000000" pitchFamily="2" charset="0"/>
                  <a:ea typeface="Roboto" panose="02000000000000000000" pitchFamily="2" charset="0"/>
                  <a:cs typeface="Roboto" panose="02000000000000000000" pitchFamily="2" charset="0"/>
                </a:rPr>
                <a:t> Inadequate measures to protect innovations</a:t>
              </a:r>
            </a:p>
          </p:txBody>
        </p:sp>
        <p:sp>
          <p:nvSpPr>
            <p:cNvPr id="36" name="Rectangle: Rounded Corners 35">
              <a:extLst>
                <a:ext uri="{FF2B5EF4-FFF2-40B4-BE49-F238E27FC236}">
                  <a16:creationId xmlns:a16="http://schemas.microsoft.com/office/drawing/2014/main" id="{12ED08F0-1A25-43F1-DE81-CF59B6D804D3}"/>
                </a:ext>
              </a:extLst>
            </p:cNvPr>
            <p:cNvSpPr/>
            <p:nvPr/>
          </p:nvSpPr>
          <p:spPr>
            <a:xfrm>
              <a:off x="3198609" y="1864311"/>
              <a:ext cx="1463040" cy="82296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Competitor Risk</a:t>
              </a:r>
            </a:p>
            <a:p>
              <a:pPr algn="ctr"/>
              <a:r>
                <a:rPr lang="en-US" sz="900" dirty="0">
                  <a:solidFill>
                    <a:schemeClr val="accent6">
                      <a:lumMod val="20000"/>
                      <a:lumOff val="80000"/>
                    </a:schemeClr>
                  </a:solidFill>
                  <a:latin typeface="Roboto" panose="02000000000000000000" pitchFamily="2" charset="0"/>
                  <a:ea typeface="Roboto" panose="02000000000000000000" pitchFamily="2" charset="0"/>
                  <a:cs typeface="Roboto" panose="02000000000000000000" pitchFamily="2" charset="0"/>
                </a:rPr>
                <a:t>Threats associated with competitors' activity</a:t>
              </a:r>
            </a:p>
          </p:txBody>
        </p:sp>
        <p:sp>
          <p:nvSpPr>
            <p:cNvPr id="37" name="Rectangle: Rounded Corners 36">
              <a:extLst>
                <a:ext uri="{FF2B5EF4-FFF2-40B4-BE49-F238E27FC236}">
                  <a16:creationId xmlns:a16="http://schemas.microsoft.com/office/drawing/2014/main" id="{F4048599-3CBA-14A8-C35B-E78134815F71}"/>
                </a:ext>
              </a:extLst>
            </p:cNvPr>
            <p:cNvSpPr/>
            <p:nvPr/>
          </p:nvSpPr>
          <p:spPr>
            <a:xfrm>
              <a:off x="4896892" y="1864311"/>
              <a:ext cx="1463040" cy="82296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Technology Shift Risk</a:t>
              </a:r>
            </a:p>
            <a:p>
              <a:pPr algn="ctr"/>
              <a:r>
                <a:rPr lang="en-US" sz="900" dirty="0">
                  <a:solidFill>
                    <a:schemeClr val="accent6">
                      <a:lumMod val="20000"/>
                      <a:lumOff val="80000"/>
                    </a:schemeClr>
                  </a:solidFill>
                  <a:latin typeface="Roboto" panose="02000000000000000000" pitchFamily="2" charset="0"/>
                  <a:ea typeface="Roboto" panose="02000000000000000000" pitchFamily="2" charset="0"/>
                  <a:cs typeface="Roboto" panose="02000000000000000000" pitchFamily="2" charset="0"/>
                </a:rPr>
                <a:t>Challenges associated with advancements in technology</a:t>
              </a:r>
            </a:p>
          </p:txBody>
        </p:sp>
        <p:sp>
          <p:nvSpPr>
            <p:cNvPr id="38" name="Rectangle: Rounded Corners 37">
              <a:extLst>
                <a:ext uri="{FF2B5EF4-FFF2-40B4-BE49-F238E27FC236}">
                  <a16:creationId xmlns:a16="http://schemas.microsoft.com/office/drawing/2014/main" id="{58819AAC-8D3A-D5B5-4DC5-F60717F86303}"/>
                </a:ext>
              </a:extLst>
            </p:cNvPr>
            <p:cNvSpPr/>
            <p:nvPr/>
          </p:nvSpPr>
          <p:spPr>
            <a:xfrm>
              <a:off x="8356535" y="1864311"/>
              <a:ext cx="1463040" cy="822960"/>
            </a:xfrm>
            <a:prstGeom prst="round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Litigation Risk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0AD47">
                      <a:lumMod val="20000"/>
                      <a:lumOff val="80000"/>
                    </a:srgbClr>
                  </a:solidFill>
                  <a:effectLst/>
                  <a:uLnTx/>
                  <a:uFillTx/>
                  <a:latin typeface="Roboto" panose="02000000000000000000" pitchFamily="2" charset="0"/>
                  <a:ea typeface="Roboto" panose="02000000000000000000" pitchFamily="2" charset="0"/>
                  <a:cs typeface="Roboto" panose="02000000000000000000" pitchFamily="2" charset="0"/>
                </a:rPr>
                <a:t>Damage to the brand image</a:t>
              </a:r>
            </a:p>
          </p:txBody>
        </p:sp>
        <p:sp>
          <p:nvSpPr>
            <p:cNvPr id="39" name="Rectangle: Rounded Corners 38">
              <a:extLst>
                <a:ext uri="{FF2B5EF4-FFF2-40B4-BE49-F238E27FC236}">
                  <a16:creationId xmlns:a16="http://schemas.microsoft.com/office/drawing/2014/main" id="{65FE6D04-BFA8-E368-A312-658169D5AC56}"/>
                </a:ext>
              </a:extLst>
            </p:cNvPr>
            <p:cNvSpPr/>
            <p:nvPr/>
          </p:nvSpPr>
          <p:spPr>
            <a:xfrm>
              <a:off x="10054818" y="1864311"/>
              <a:ext cx="1463040" cy="822960"/>
            </a:xfrm>
            <a:prstGeom prst="round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Roboto" panose="02000000000000000000" pitchFamily="2" charset="0"/>
                  <a:ea typeface="Roboto" panose="02000000000000000000" pitchFamily="2" charset="0"/>
                  <a:cs typeface="Roboto" panose="02000000000000000000" pitchFamily="2" charset="0"/>
                </a:rPr>
                <a:t>IP Non-usability Risk</a:t>
              </a:r>
            </a:p>
            <a:p>
              <a:pPr algn="ctr"/>
              <a:r>
                <a:rPr lang="en-US" sz="900" dirty="0">
                  <a:solidFill>
                    <a:schemeClr val="accent6">
                      <a:lumMod val="20000"/>
                      <a:lumOff val="80000"/>
                    </a:schemeClr>
                  </a:solidFill>
                  <a:latin typeface="Roboto" panose="02000000000000000000" pitchFamily="2" charset="0"/>
                  <a:ea typeface="Roboto" panose="02000000000000000000" pitchFamily="2" charset="0"/>
                  <a:cs typeface="Roboto" panose="02000000000000000000" pitchFamily="2" charset="0"/>
                </a:rPr>
                <a:t>Additional cost for IP maintenance</a:t>
              </a:r>
            </a:p>
          </p:txBody>
        </p:sp>
        <p:grpSp>
          <p:nvGrpSpPr>
            <p:cNvPr id="45" name="Group 44">
              <a:extLst>
                <a:ext uri="{FF2B5EF4-FFF2-40B4-BE49-F238E27FC236}">
                  <a16:creationId xmlns:a16="http://schemas.microsoft.com/office/drawing/2014/main" id="{83343661-DB92-1682-32AB-27F3E769658B}"/>
                </a:ext>
              </a:extLst>
            </p:cNvPr>
            <p:cNvGrpSpPr/>
            <p:nvPr/>
          </p:nvGrpSpPr>
          <p:grpSpPr>
            <a:xfrm>
              <a:off x="9120650" y="1608170"/>
              <a:ext cx="2505080" cy="253921"/>
              <a:chOff x="8374926" y="1612028"/>
              <a:chExt cx="2505080" cy="253921"/>
            </a:xfrm>
          </p:grpSpPr>
          <p:sp>
            <p:nvSpPr>
              <p:cNvPr id="40" name="Oval 39">
                <a:extLst>
                  <a:ext uri="{FF2B5EF4-FFF2-40B4-BE49-F238E27FC236}">
                    <a16:creationId xmlns:a16="http://schemas.microsoft.com/office/drawing/2014/main" id="{D4695199-CD45-15E8-79A6-0918436D9CD6}"/>
                  </a:ext>
                </a:extLst>
              </p:cNvPr>
              <p:cNvSpPr/>
              <p:nvPr/>
            </p:nvSpPr>
            <p:spPr>
              <a:xfrm>
                <a:off x="8374926" y="1628606"/>
                <a:ext cx="177554" cy="17755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4F7AFFA-8D59-FE7E-2229-FF900AEAE99B}"/>
                  </a:ext>
                </a:extLst>
              </p:cNvPr>
              <p:cNvSpPr txBox="1"/>
              <p:nvPr/>
            </p:nvSpPr>
            <p:spPr>
              <a:xfrm>
                <a:off x="8516968" y="1612028"/>
                <a:ext cx="1087513" cy="246221"/>
              </a:xfrm>
              <a:prstGeom prst="rect">
                <a:avLst/>
              </a:prstGeom>
              <a:noFill/>
            </p:spPr>
            <p:txBody>
              <a:bodyPr wrap="square">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External Risks</a:t>
                </a:r>
                <a:endParaRPr lang="en-US" dirty="0"/>
              </a:p>
            </p:txBody>
          </p:sp>
          <p:sp>
            <p:nvSpPr>
              <p:cNvPr id="43" name="Oval 42">
                <a:extLst>
                  <a:ext uri="{FF2B5EF4-FFF2-40B4-BE49-F238E27FC236}">
                    <a16:creationId xmlns:a16="http://schemas.microsoft.com/office/drawing/2014/main" id="{BF22D965-EFF6-5B49-7D08-E7111DBF5E67}"/>
                  </a:ext>
                </a:extLst>
              </p:cNvPr>
              <p:cNvSpPr/>
              <p:nvPr/>
            </p:nvSpPr>
            <p:spPr>
              <a:xfrm>
                <a:off x="9657746" y="1646361"/>
                <a:ext cx="177554" cy="177554"/>
              </a:xfrm>
              <a:prstGeom prst="ellipse">
                <a:avLst/>
              </a:prstGeom>
              <a:solidFill>
                <a:srgbClr val="3857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6F77BEE-D09D-42C2-D1AB-784F3B135C8A}"/>
                  </a:ext>
                </a:extLst>
              </p:cNvPr>
              <p:cNvSpPr txBox="1"/>
              <p:nvPr/>
            </p:nvSpPr>
            <p:spPr>
              <a:xfrm>
                <a:off x="9792493" y="1619728"/>
                <a:ext cx="1087513" cy="246221"/>
              </a:xfrm>
              <a:prstGeom prst="rect">
                <a:avLst/>
              </a:prstGeom>
              <a:noFill/>
            </p:spPr>
            <p:txBody>
              <a:bodyPr wrap="square">
                <a:spAutoFit/>
              </a:bodyPr>
              <a:lstStyle/>
              <a:p>
                <a:r>
                  <a:rPr lang="en-US" sz="1000" b="1" dirty="0">
                    <a:latin typeface="Roboto" panose="02000000000000000000" pitchFamily="2" charset="0"/>
                    <a:ea typeface="Roboto" panose="02000000000000000000" pitchFamily="2" charset="0"/>
                    <a:cs typeface="Roboto" panose="02000000000000000000" pitchFamily="2" charset="0"/>
                  </a:rPr>
                  <a:t>Internal Risks</a:t>
                </a:r>
                <a:endParaRPr lang="en-US" dirty="0"/>
              </a:p>
            </p:txBody>
          </p:sp>
        </p:grpSp>
        <p:sp>
          <p:nvSpPr>
            <p:cNvPr id="48" name="Rectangle: Rounded Corners 47">
              <a:extLst>
                <a:ext uri="{FF2B5EF4-FFF2-40B4-BE49-F238E27FC236}">
                  <a16:creationId xmlns:a16="http://schemas.microsoft.com/office/drawing/2014/main" id="{78E28873-13AE-D6A5-2C01-1B9028EB7D3A}"/>
                </a:ext>
              </a:extLst>
            </p:cNvPr>
            <p:cNvSpPr/>
            <p:nvPr/>
          </p:nvSpPr>
          <p:spPr>
            <a:xfrm>
              <a:off x="5161387" y="1504207"/>
              <a:ext cx="2560320" cy="192036"/>
            </a:xfrm>
            <a:prstGeom prst="roundRect">
              <a:avLst/>
            </a:prstGeom>
            <a:noFill/>
            <a:ln>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66"/>
                  </a:solidFill>
                  <a:latin typeface="Roboto" panose="02000000000000000000" pitchFamily="2" charset="0"/>
                  <a:ea typeface="Roboto" panose="02000000000000000000" pitchFamily="2" charset="0"/>
                  <a:cs typeface="Roboto" panose="02000000000000000000" pitchFamily="2" charset="0"/>
                </a:rPr>
                <a:t>Strategic Risks</a:t>
              </a:r>
            </a:p>
          </p:txBody>
        </p:sp>
        <p:sp>
          <p:nvSpPr>
            <p:cNvPr id="49" name="Isosceles Triangle 48">
              <a:extLst>
                <a:ext uri="{FF2B5EF4-FFF2-40B4-BE49-F238E27FC236}">
                  <a16:creationId xmlns:a16="http://schemas.microsoft.com/office/drawing/2014/main" id="{909227F8-3C4F-E9D0-1F6E-306C00DCF556}"/>
                </a:ext>
              </a:extLst>
            </p:cNvPr>
            <p:cNvSpPr/>
            <p:nvPr/>
          </p:nvSpPr>
          <p:spPr>
            <a:xfrm rot="10800000">
              <a:off x="5159665" y="1691357"/>
              <a:ext cx="2560320" cy="91440"/>
            </a:xfrm>
            <a:prstGeom prst="triangle">
              <a:avLst/>
            </a:prstGeom>
            <a:solidFill>
              <a:srgbClr val="FF0066"/>
            </a:solidFill>
            <a:ln>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4ABED53D-BCF4-9D7A-BD83-2DE2320A1B61}"/>
              </a:ext>
            </a:extLst>
          </p:cNvPr>
          <p:cNvGraphicFramePr>
            <a:graphicFrameLocks noGrp="1"/>
          </p:cNvGraphicFramePr>
          <p:nvPr>
            <p:extLst>
              <p:ext uri="{D42A27DB-BD31-4B8C-83A1-F6EECF244321}">
                <p14:modId xmlns:p14="http://schemas.microsoft.com/office/powerpoint/2010/main" val="1255340053"/>
              </p:ext>
            </p:extLst>
          </p:nvPr>
        </p:nvGraphicFramePr>
        <p:xfrm>
          <a:off x="1" y="1644321"/>
          <a:ext cx="12191997" cy="5213682"/>
        </p:xfrm>
        <a:graphic>
          <a:graphicData uri="http://schemas.openxmlformats.org/drawingml/2006/table">
            <a:tbl>
              <a:tblPr firstRow="1" firstCol="1" bandRow="1"/>
              <a:tblGrid>
                <a:gridCol w="2992557">
                  <a:extLst>
                    <a:ext uri="{9D8B030D-6E8A-4147-A177-3AD203B41FA5}">
                      <a16:colId xmlns:a16="http://schemas.microsoft.com/office/drawing/2014/main" val="2358937647"/>
                    </a:ext>
                  </a:extLst>
                </a:gridCol>
                <a:gridCol w="1247938">
                  <a:extLst>
                    <a:ext uri="{9D8B030D-6E8A-4147-A177-3AD203B41FA5}">
                      <a16:colId xmlns:a16="http://schemas.microsoft.com/office/drawing/2014/main" val="1845446481"/>
                    </a:ext>
                  </a:extLst>
                </a:gridCol>
                <a:gridCol w="471185">
                  <a:extLst>
                    <a:ext uri="{9D8B030D-6E8A-4147-A177-3AD203B41FA5}">
                      <a16:colId xmlns:a16="http://schemas.microsoft.com/office/drawing/2014/main" val="963542068"/>
                    </a:ext>
                  </a:extLst>
                </a:gridCol>
                <a:gridCol w="471185">
                  <a:extLst>
                    <a:ext uri="{9D8B030D-6E8A-4147-A177-3AD203B41FA5}">
                      <a16:colId xmlns:a16="http://schemas.microsoft.com/office/drawing/2014/main" val="3859356109"/>
                    </a:ext>
                  </a:extLst>
                </a:gridCol>
                <a:gridCol w="471185">
                  <a:extLst>
                    <a:ext uri="{9D8B030D-6E8A-4147-A177-3AD203B41FA5}">
                      <a16:colId xmlns:a16="http://schemas.microsoft.com/office/drawing/2014/main" val="1618746907"/>
                    </a:ext>
                  </a:extLst>
                </a:gridCol>
                <a:gridCol w="471185">
                  <a:extLst>
                    <a:ext uri="{9D8B030D-6E8A-4147-A177-3AD203B41FA5}">
                      <a16:colId xmlns:a16="http://schemas.microsoft.com/office/drawing/2014/main" val="1509043773"/>
                    </a:ext>
                  </a:extLst>
                </a:gridCol>
                <a:gridCol w="471185">
                  <a:extLst>
                    <a:ext uri="{9D8B030D-6E8A-4147-A177-3AD203B41FA5}">
                      <a16:colId xmlns:a16="http://schemas.microsoft.com/office/drawing/2014/main" val="3650925883"/>
                    </a:ext>
                  </a:extLst>
                </a:gridCol>
                <a:gridCol w="471185">
                  <a:extLst>
                    <a:ext uri="{9D8B030D-6E8A-4147-A177-3AD203B41FA5}">
                      <a16:colId xmlns:a16="http://schemas.microsoft.com/office/drawing/2014/main" val="1448967973"/>
                    </a:ext>
                  </a:extLst>
                </a:gridCol>
                <a:gridCol w="471185">
                  <a:extLst>
                    <a:ext uri="{9D8B030D-6E8A-4147-A177-3AD203B41FA5}">
                      <a16:colId xmlns:a16="http://schemas.microsoft.com/office/drawing/2014/main" val="1592897855"/>
                    </a:ext>
                  </a:extLst>
                </a:gridCol>
                <a:gridCol w="471185">
                  <a:extLst>
                    <a:ext uri="{9D8B030D-6E8A-4147-A177-3AD203B41FA5}">
                      <a16:colId xmlns:a16="http://schemas.microsoft.com/office/drawing/2014/main" val="2564275254"/>
                    </a:ext>
                  </a:extLst>
                </a:gridCol>
                <a:gridCol w="471185">
                  <a:extLst>
                    <a:ext uri="{9D8B030D-6E8A-4147-A177-3AD203B41FA5}">
                      <a16:colId xmlns:a16="http://schemas.microsoft.com/office/drawing/2014/main" val="371669201"/>
                    </a:ext>
                  </a:extLst>
                </a:gridCol>
                <a:gridCol w="471185">
                  <a:extLst>
                    <a:ext uri="{9D8B030D-6E8A-4147-A177-3AD203B41FA5}">
                      <a16:colId xmlns:a16="http://schemas.microsoft.com/office/drawing/2014/main" val="3548578113"/>
                    </a:ext>
                  </a:extLst>
                </a:gridCol>
                <a:gridCol w="1619826">
                  <a:extLst>
                    <a:ext uri="{9D8B030D-6E8A-4147-A177-3AD203B41FA5}">
                      <a16:colId xmlns:a16="http://schemas.microsoft.com/office/drawing/2014/main" val="3246431004"/>
                    </a:ext>
                  </a:extLst>
                </a:gridCol>
                <a:gridCol w="1619826">
                  <a:extLst>
                    <a:ext uri="{9D8B030D-6E8A-4147-A177-3AD203B41FA5}">
                      <a16:colId xmlns:a16="http://schemas.microsoft.com/office/drawing/2014/main" val="361033368"/>
                    </a:ext>
                  </a:extLst>
                </a:gridCol>
              </a:tblGrid>
              <a:tr h="305749">
                <a:tc rowSpan="2">
                  <a:txBody>
                    <a:bodyPr/>
                    <a:lstStyle/>
                    <a:p>
                      <a:pPr marL="0" marR="0">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KPIs</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tc rowSpan="2">
                  <a:txBody>
                    <a:bodyPr/>
                    <a:lstStyle/>
                    <a:p>
                      <a:pPr marL="0" marR="0" algn="ctr">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Points</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tc gridSpan="10">
                  <a:txBody>
                    <a:bodyPr/>
                    <a:lstStyle/>
                    <a:p>
                      <a:pPr marL="0" marR="0" algn="ctr">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Riskiness (A)</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Weightage (B)</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tc rowSpan="2">
                  <a:txBody>
                    <a:bodyPr/>
                    <a:lstStyle/>
                    <a:p>
                      <a:pPr marL="0" marR="0" algn="ctr">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Weighted (A*B)</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extLst>
                  <a:ext uri="{0D108BD9-81ED-4DB2-BD59-A6C34878D82A}">
                    <a16:rowId xmlns:a16="http://schemas.microsoft.com/office/drawing/2014/main" val="677372290"/>
                  </a:ext>
                </a:extLst>
              </a:tr>
              <a:tr h="305749">
                <a:tc vMerge="1">
                  <a:txBody>
                    <a:bodyPr/>
                    <a:lstStyle/>
                    <a:p>
                      <a:endParaRPr lang="en-US"/>
                    </a:p>
                  </a:txBody>
                  <a:tcPr/>
                </a:tc>
                <a:tc vMerge="1">
                  <a:txBody>
                    <a:bodyPr/>
                    <a:lstStyle/>
                    <a:p>
                      <a:endParaRPr lang="en-US"/>
                    </a:p>
                  </a:txBody>
                  <a:tcPr/>
                </a:tc>
                <a:tc gridSpan="10">
                  <a:txBody>
                    <a:bodyPr/>
                    <a:lstStyle/>
                    <a:p>
                      <a:pPr marL="0" marR="0" algn="ctr">
                        <a:lnSpc>
                          <a:spcPts val="1350"/>
                        </a:lnSpc>
                        <a:spcBef>
                          <a:spcPts val="0"/>
                        </a:spcBef>
                        <a:spcAft>
                          <a:spcPts val="0"/>
                        </a:spcAft>
                      </a:pPr>
                      <a:r>
                        <a:rPr lang="en-US" sz="800" b="1" dirty="0">
                          <a:solidFill>
                            <a:schemeClr val="bg1"/>
                          </a:solidFill>
                          <a:effectLst/>
                          <a:latin typeface="Roboto" panose="02000000000000000000" pitchFamily="2" charset="0"/>
                          <a:ea typeface="Roboto" panose="02000000000000000000" pitchFamily="2" charset="0"/>
                          <a:cs typeface="Roboto" panose="02000000000000000000" pitchFamily="2" charset="0"/>
                        </a:rPr>
                        <a:t>High-Medium-Low</a:t>
                      </a:r>
                      <a:endParaRPr lang="en-US" sz="8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92090332"/>
                  </a:ext>
                </a:extLst>
              </a:tr>
              <a:tr h="258146">
                <a:tc gridSpan="2">
                  <a:txBody>
                    <a:bodyPr/>
                    <a:lstStyle/>
                    <a:p>
                      <a:r>
                        <a:rPr lang="en-US" sz="800" b="1" dirty="0">
                          <a:solidFill>
                            <a:srgbClr val="FF0066"/>
                          </a:solidFill>
                          <a:latin typeface="Roboto" panose="02000000000000000000" pitchFamily="2" charset="0"/>
                          <a:ea typeface="Roboto" panose="02000000000000000000" pitchFamily="2" charset="0"/>
                          <a:cs typeface="Roboto" panose="02000000000000000000" pitchFamily="2" charset="0"/>
                        </a:rPr>
                        <a:t>External Risks</a:t>
                      </a:r>
                      <a:endParaRPr lang="en-US" sz="800" dirty="0">
                        <a:solidFill>
                          <a:srgbClr val="FF0066"/>
                        </a:solidFill>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hMerge="1">
                  <a:txBody>
                    <a:bodyPr/>
                    <a:lstStyle/>
                    <a:p>
                      <a:endParaRPr lang="en-US"/>
                    </a:p>
                  </a:txBody>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1</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2</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3</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4</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5</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6</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7</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a:solidFill>
                            <a:schemeClr val="tx1"/>
                          </a:solidFill>
                          <a:latin typeface="Roboto" panose="02000000000000000000" pitchFamily="2" charset="0"/>
                          <a:ea typeface="Roboto" panose="02000000000000000000" pitchFamily="2" charset="0"/>
                          <a:cs typeface="Roboto" panose="02000000000000000000" pitchFamily="2" charset="0"/>
                        </a:rPr>
                        <a:t>8</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9</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pPr marL="0" marR="0" algn="ctr">
                        <a:lnSpc>
                          <a:spcPts val="1350"/>
                        </a:lnSpc>
                        <a:spcBef>
                          <a:spcPts val="0"/>
                        </a:spcBef>
                        <a:spcAft>
                          <a:spcPts val="0"/>
                        </a:spcAft>
                      </a:pPr>
                      <a:r>
                        <a:rPr lang="en-US" sz="800" b="1" kern="1200" dirty="0">
                          <a:solidFill>
                            <a:schemeClr val="tx1"/>
                          </a:solidFill>
                          <a:latin typeface="Roboto" panose="02000000000000000000" pitchFamily="2" charset="0"/>
                          <a:ea typeface="Roboto" panose="02000000000000000000" pitchFamily="2" charset="0"/>
                          <a:cs typeface="Roboto" panose="02000000000000000000" pitchFamily="2" charset="0"/>
                        </a:rPr>
                        <a:t>10</a:t>
                      </a:r>
                    </a:p>
                  </a:txBody>
                  <a:tcPr marL="0" marR="0" marT="0"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endParaRPr lang="en-US" sz="8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endParaRPr lang="en-US" sz="8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extLst>
                  <a:ext uri="{0D108BD9-81ED-4DB2-BD59-A6C34878D82A}">
                    <a16:rowId xmlns:a16="http://schemas.microsoft.com/office/drawing/2014/main" val="1867239530"/>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Regulatory risk/IP management standards  </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28294731"/>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Market potential of technology</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4</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0.2</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8687069"/>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Technology shift risk</a:t>
                      </a: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4</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CC0000"/>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0.2</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18472451"/>
                  </a:ext>
                </a:extLst>
              </a:tr>
              <a:tr h="305749">
                <a:tc gridSpan="14">
                  <a:txBody>
                    <a:bodyPr/>
                    <a:lstStyle/>
                    <a:p>
                      <a:pPr marL="0" marR="0">
                        <a:lnSpc>
                          <a:spcPts val="1350"/>
                        </a:lnSpc>
                        <a:spcBef>
                          <a:spcPts val="0"/>
                        </a:spcBef>
                        <a:spcAft>
                          <a:spcPts val="0"/>
                        </a:spcAft>
                      </a:pPr>
                      <a:r>
                        <a:rPr lang="en-US" sz="800" b="1" dirty="0">
                          <a:solidFill>
                            <a:srgbClr val="FF0066"/>
                          </a:solidFill>
                          <a:effectLst/>
                          <a:latin typeface="Roboto" panose="02000000000000000000" pitchFamily="2" charset="0"/>
                          <a:ea typeface="Roboto" panose="02000000000000000000" pitchFamily="2" charset="0"/>
                          <a:cs typeface="Roboto" panose="02000000000000000000" pitchFamily="2" charset="0"/>
                        </a:rPr>
                        <a:t>Performance Risks</a:t>
                      </a:r>
                      <a:endParaRPr lang="en-US" sz="800" dirty="0">
                        <a:solidFill>
                          <a:srgbClr val="FF0066"/>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2DE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0597891"/>
                  </a:ext>
                </a:extLst>
              </a:tr>
              <a:tr h="248836">
                <a:tc>
                  <a:txBody>
                    <a:bodyPr/>
                    <a:lstStyle/>
                    <a:p>
                      <a:pPr marL="0" marR="0">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Return on research capital </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0159659"/>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Product vitality index/IP utilization rate (%)</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0992992"/>
                  </a:ext>
                </a:extLst>
              </a:tr>
              <a:tr h="248836">
                <a:tc>
                  <a:txBody>
                    <a:bodyPr/>
                    <a:lstStyle/>
                    <a:p>
                      <a:pPr marL="0" marR="0">
                        <a:spcBef>
                          <a:spcPts val="0"/>
                        </a:spcBef>
                        <a:spcAft>
                          <a:spcPts val="0"/>
                        </a:spcAft>
                      </a:pPr>
                      <a:r>
                        <a:rPr lang="en-US" sz="800" dirty="0">
                          <a:effectLst/>
                          <a:latin typeface="Roboto" panose="02000000000000000000" pitchFamily="2" charset="0"/>
                          <a:ea typeface="Roboto" panose="02000000000000000000" pitchFamily="2" charset="0"/>
                          <a:cs typeface="Roboto" panose="02000000000000000000" pitchFamily="2" charset="0"/>
                        </a:rPr>
                        <a:t>Patent success ratio</a:t>
                      </a: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32577929"/>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Patent portfolio diversity </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654813"/>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Market exclusivity</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5</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0.5</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686655"/>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Global patent coverage </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54334916"/>
                  </a:ext>
                </a:extLst>
              </a:tr>
              <a:tr h="305749">
                <a:tc gridSpan="14">
                  <a:txBody>
                    <a:bodyPr/>
                    <a:lstStyle/>
                    <a:p>
                      <a:pPr marL="0" marR="0">
                        <a:lnSpc>
                          <a:spcPts val="1350"/>
                        </a:lnSpc>
                        <a:spcBef>
                          <a:spcPts val="0"/>
                        </a:spcBef>
                        <a:spcAft>
                          <a:spcPts val="0"/>
                        </a:spcAft>
                      </a:pPr>
                      <a:r>
                        <a:rPr lang="en-US" sz="800" b="1" dirty="0">
                          <a:solidFill>
                            <a:srgbClr val="FF0066"/>
                          </a:solidFill>
                          <a:effectLst/>
                          <a:latin typeface="Roboto" panose="02000000000000000000" pitchFamily="2" charset="0"/>
                          <a:ea typeface="Roboto" panose="02000000000000000000" pitchFamily="2" charset="0"/>
                          <a:cs typeface="Roboto" panose="02000000000000000000" pitchFamily="2" charset="0"/>
                        </a:rPr>
                        <a:t>Management Risks</a:t>
                      </a:r>
                      <a:endParaRPr lang="en-US" sz="800" dirty="0">
                        <a:solidFill>
                          <a:srgbClr val="FF0066"/>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8904" marB="3890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D2DE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0573305"/>
                  </a:ext>
                </a:extLst>
              </a:tr>
              <a:tr h="248836">
                <a:tc>
                  <a:txBody>
                    <a:bodyPr/>
                    <a:lstStyle/>
                    <a:p>
                      <a:pPr marL="0" marR="0">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IP litigation </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0.6</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chemeClr val="bg1">
                          <a:lumMod val="95000"/>
                        </a:schemeClr>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7104654"/>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IP infringement</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6302304"/>
                  </a:ext>
                </a:extLst>
              </a:tr>
              <a:tr h="248836">
                <a:tc>
                  <a:txBody>
                    <a:bodyPr/>
                    <a:lstStyle/>
                    <a:p>
                      <a:pPr marL="0" marR="0">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IP unused portfolio/patent non-usability </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95617629"/>
                  </a:ext>
                </a:extLst>
              </a:tr>
              <a:tr h="248836">
                <a:tc>
                  <a:txBody>
                    <a:bodyPr/>
                    <a:lstStyle/>
                    <a:p>
                      <a:pPr marL="0" marR="0">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Freedom-to-operate </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10.0%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0.6</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05818251"/>
                  </a:ext>
                </a:extLst>
              </a:tr>
              <a:tr h="248836">
                <a:tc>
                  <a:txBody>
                    <a:bodyPr/>
                    <a:lstStyle/>
                    <a:p>
                      <a:pPr marL="0" marR="0">
                        <a:spcBef>
                          <a:spcPts val="0"/>
                        </a:spcBef>
                        <a:spcAft>
                          <a:spcPts val="0"/>
                        </a:spcAft>
                      </a:pPr>
                      <a:r>
                        <a:rPr lang="en-US" sz="800" dirty="0">
                          <a:effectLst/>
                          <a:latin typeface="Roboto" panose="02000000000000000000" pitchFamily="2" charset="0"/>
                          <a:ea typeface="Roboto" panose="02000000000000000000" pitchFamily="2" charset="0"/>
                          <a:cs typeface="Roboto" panose="02000000000000000000" pitchFamily="2" charset="0"/>
                        </a:rPr>
                        <a:t>Active patent portfolio age</a:t>
                      </a: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6</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999999"/>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800">
                          <a:solidFill>
                            <a:srgbClr val="000000"/>
                          </a:solidFill>
                          <a:effectLst/>
                          <a:latin typeface="Roboto" panose="02000000000000000000" pitchFamily="2" charset="0"/>
                          <a:ea typeface="Roboto" panose="02000000000000000000" pitchFamily="2" charset="0"/>
                          <a:cs typeface="Roboto" panose="02000000000000000000" pitchFamily="2" charset="0"/>
                        </a:rPr>
                        <a:t>5.0%</a:t>
                      </a:r>
                      <a:endParaRPr lang="en-US" sz="80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marL="0" marR="0" algn="ctr">
                        <a:spcBef>
                          <a:spcPts val="0"/>
                        </a:spcBef>
                        <a:spcAft>
                          <a:spcPts val="0"/>
                        </a:spcAft>
                      </a:pPr>
                      <a:r>
                        <a:rPr lang="en-US" sz="800" dirty="0">
                          <a:solidFill>
                            <a:srgbClr val="000000"/>
                          </a:solidFill>
                          <a:effectLst/>
                          <a:latin typeface="Roboto" panose="02000000000000000000" pitchFamily="2" charset="0"/>
                          <a:ea typeface="Roboto" panose="02000000000000000000" pitchFamily="2" charset="0"/>
                          <a:cs typeface="Roboto" panose="02000000000000000000" pitchFamily="2" charset="0"/>
                        </a:rPr>
                        <a:t>0.3</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0123334"/>
                  </a:ext>
                </a:extLst>
              </a:tr>
              <a:tr h="248836">
                <a:tc>
                  <a:txBody>
                    <a:bodyPr/>
                    <a:lstStyle/>
                    <a:p>
                      <a:pPr marL="0" marR="0">
                        <a:spcBef>
                          <a:spcPts val="0"/>
                        </a:spcBef>
                        <a:spcAft>
                          <a:spcPts val="0"/>
                        </a:spcAft>
                      </a:pPr>
                      <a:r>
                        <a:rPr lang="en-US" sz="800" b="1" dirty="0">
                          <a:solidFill>
                            <a:srgbClr val="FF0066"/>
                          </a:solidFill>
                          <a:effectLst/>
                          <a:latin typeface="Roboto" panose="02000000000000000000" pitchFamily="2" charset="0"/>
                          <a:ea typeface="Roboto" panose="02000000000000000000" pitchFamily="2" charset="0"/>
                          <a:cs typeface="Roboto" panose="02000000000000000000" pitchFamily="2" charset="0"/>
                        </a:rPr>
                        <a:t>Final Rating for company #A</a:t>
                      </a:r>
                      <a:endParaRPr lang="en-US" sz="800" dirty="0">
                        <a:solidFill>
                          <a:srgbClr val="FF0066"/>
                        </a:solidFill>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gridSpan="11">
                  <a:txBody>
                    <a:bodyPr/>
                    <a:lstStyle/>
                    <a:p>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rgbClr val="DDDDDD"/>
                      </a:solidFill>
                      <a:prstDash val="solid"/>
                      <a:round/>
                      <a:headEnd type="none" w="med" len="med"/>
                      <a:tailEnd type="none" w="med" len="med"/>
                    </a:lnL>
                    <a:lnT w="12700" cap="flat" cmpd="sng" algn="ctr">
                      <a:solidFill>
                        <a:srgbClr val="DDDDDD"/>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800" b="1" dirty="0">
                          <a:solidFill>
                            <a:srgbClr val="000000"/>
                          </a:solidFill>
                          <a:effectLst/>
                          <a:latin typeface="Roboto" panose="02000000000000000000" pitchFamily="2" charset="0"/>
                          <a:ea typeface="Roboto" panose="02000000000000000000" pitchFamily="2" charset="0"/>
                          <a:cs typeface="Roboto" panose="02000000000000000000" pitchFamily="2" charset="0"/>
                        </a:rPr>
                        <a:t>6.0</a:t>
                      </a:r>
                      <a:endParaRPr lang="en-US" sz="800" dirty="0">
                        <a:effectLst/>
                        <a:latin typeface="Roboto" panose="02000000000000000000" pitchFamily="2" charset="0"/>
                        <a:ea typeface="Roboto" panose="02000000000000000000" pitchFamily="2" charset="0"/>
                        <a:cs typeface="Roboto" panose="02000000000000000000" pitchFamily="2" charset="0"/>
                      </a:endParaRPr>
                    </a:p>
                  </a:txBody>
                  <a:tcPr marL="63803" marR="63803" marT="31124" marB="31124" anchor="ctr">
                    <a:lnL w="12700" cap="flat" cmpd="sng" algn="ctr">
                      <a:solidFill>
                        <a:srgbClr val="DDDDDD"/>
                      </a:solidFill>
                      <a:prstDash val="solid"/>
                      <a:round/>
                      <a:headEnd type="none" w="med" len="med"/>
                      <a:tailEnd type="none" w="med" len="med"/>
                    </a:lnL>
                    <a:lnR>
                      <a:noFill/>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2DEEF"/>
                    </a:solidFill>
                  </a:tcPr>
                </a:tc>
                <a:extLst>
                  <a:ext uri="{0D108BD9-81ED-4DB2-BD59-A6C34878D82A}">
                    <a16:rowId xmlns:a16="http://schemas.microsoft.com/office/drawing/2014/main" val="1965497187"/>
                  </a:ext>
                </a:extLst>
              </a:tr>
            </a:tbl>
          </a:graphicData>
        </a:graphic>
      </p:graphicFrame>
    </p:spTree>
    <p:extLst>
      <p:ext uri="{BB962C8B-B14F-4D97-AF65-F5344CB8AC3E}">
        <p14:creationId xmlns:p14="http://schemas.microsoft.com/office/powerpoint/2010/main" val="214208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9DAC14-AA11-FB4F-484F-DDB9A11F1EFF}"/>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grpSp>
        <p:nvGrpSpPr>
          <p:cNvPr id="123" name="Group 122">
            <a:extLst>
              <a:ext uri="{FF2B5EF4-FFF2-40B4-BE49-F238E27FC236}">
                <a16:creationId xmlns:a16="http://schemas.microsoft.com/office/drawing/2014/main" id="{BBFF895A-2538-B0EE-95B7-0E555A7D9D55}"/>
              </a:ext>
            </a:extLst>
          </p:cNvPr>
          <p:cNvGrpSpPr/>
          <p:nvPr/>
        </p:nvGrpSpPr>
        <p:grpSpPr>
          <a:xfrm>
            <a:off x="130596" y="112542"/>
            <a:ext cx="11930808" cy="6569612"/>
            <a:chOff x="418120" y="1126126"/>
            <a:chExt cx="11342714" cy="5334124"/>
          </a:xfrm>
        </p:grpSpPr>
        <p:grpSp>
          <p:nvGrpSpPr>
            <p:cNvPr id="124" name="Group 123">
              <a:extLst>
                <a:ext uri="{FF2B5EF4-FFF2-40B4-BE49-F238E27FC236}">
                  <a16:creationId xmlns:a16="http://schemas.microsoft.com/office/drawing/2014/main" id="{2F092C7E-7777-993C-4F63-3B03AAC24298}"/>
                </a:ext>
              </a:extLst>
            </p:cNvPr>
            <p:cNvGrpSpPr/>
            <p:nvPr/>
          </p:nvGrpSpPr>
          <p:grpSpPr>
            <a:xfrm>
              <a:off x="418120" y="1126126"/>
              <a:ext cx="11342714" cy="5334124"/>
              <a:chOff x="418120" y="1126126"/>
              <a:chExt cx="11342714" cy="5334124"/>
            </a:xfrm>
          </p:grpSpPr>
          <p:grpSp>
            <p:nvGrpSpPr>
              <p:cNvPr id="133" name="Group 132">
                <a:extLst>
                  <a:ext uri="{FF2B5EF4-FFF2-40B4-BE49-F238E27FC236}">
                    <a16:creationId xmlns:a16="http://schemas.microsoft.com/office/drawing/2014/main" id="{DF1A3152-221D-E950-B706-1A19DAEBCE86}"/>
                  </a:ext>
                </a:extLst>
              </p:cNvPr>
              <p:cNvGrpSpPr/>
              <p:nvPr/>
            </p:nvGrpSpPr>
            <p:grpSpPr>
              <a:xfrm>
                <a:off x="422274" y="1126126"/>
                <a:ext cx="11338560" cy="896381"/>
                <a:chOff x="422275" y="1126126"/>
                <a:chExt cx="7104431" cy="896381"/>
              </a:xfrm>
            </p:grpSpPr>
            <p:sp>
              <p:nvSpPr>
                <p:cNvPr id="153" name="Shape">
                  <a:extLst>
                    <a:ext uri="{FF2B5EF4-FFF2-40B4-BE49-F238E27FC236}">
                      <a16:creationId xmlns:a16="http://schemas.microsoft.com/office/drawing/2014/main" id="{C752B624-018A-0886-0117-523CAE3813A5}"/>
                    </a:ext>
                  </a:extLst>
                </p:cNvPr>
                <p:cNvSpPr/>
                <p:nvPr/>
              </p:nvSpPr>
              <p:spPr>
                <a:xfrm>
                  <a:off x="4054574" y="1126126"/>
                  <a:ext cx="1815281" cy="895095"/>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lumMod val="50000"/>
                  </a:schemeClr>
                </a:solidFill>
                <a:ln w="25400">
                  <a:noFill/>
                  <a:miter lim="400000"/>
                </a:ln>
              </p:spPr>
              <p:txBody>
                <a:bodyPr lIns="0" tIns="0" rIns="0" bIns="0" anchor="ctr"/>
                <a:lstStyle/>
                <a:p>
                  <a:pPr lvl="0" algn="ctr" defTabSz="457200">
                    <a:defRPr/>
                  </a:pPr>
                  <a:r>
                    <a:rPr lang="en-US" sz="1200" b="1" dirty="0">
                      <a:solidFill>
                        <a:prstClr val="white"/>
                      </a:solidFill>
                      <a:latin typeface="Roboto" panose="02000000000000000000" pitchFamily="2" charset="0"/>
                      <a:ea typeface="Roboto" panose="02000000000000000000" pitchFamily="2" charset="0"/>
                      <a:cs typeface="Roboto" panose="02000000000000000000" pitchFamily="2" charset="0"/>
                    </a:rPr>
                    <a:t>Learn from non-peers</a:t>
                  </a:r>
                </a:p>
              </p:txBody>
            </p:sp>
            <p:sp>
              <p:nvSpPr>
                <p:cNvPr id="154" name="Shape">
                  <a:extLst>
                    <a:ext uri="{FF2B5EF4-FFF2-40B4-BE49-F238E27FC236}">
                      <a16:creationId xmlns:a16="http://schemas.microsoft.com/office/drawing/2014/main" id="{071D670F-107E-B734-45AF-3BFCD882B814}"/>
                    </a:ext>
                  </a:extLst>
                </p:cNvPr>
                <p:cNvSpPr/>
                <p:nvPr/>
              </p:nvSpPr>
              <p:spPr>
                <a:xfrm>
                  <a:off x="5711425" y="1126126"/>
                  <a:ext cx="1815281" cy="895095"/>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lumMod val="50000"/>
                  </a:schemeClr>
                </a:solidFill>
                <a:ln w="25400">
                  <a:noFill/>
                  <a:miter lim="400000"/>
                </a:ln>
              </p:spPr>
              <p:txBody>
                <a:bodyPr lIns="0" tIns="0" rIns="0" bIns="0" anchor="ctr"/>
                <a:lstStyle/>
                <a:p>
                  <a:pPr lvl="0" algn="ctr" defTabSz="457200">
                    <a:defRPr/>
                  </a:pPr>
                  <a:r>
                    <a:rPr lang="en-US" sz="1200" b="1" dirty="0">
                      <a:solidFill>
                        <a:prstClr val="white"/>
                      </a:solidFill>
                      <a:latin typeface="Roboto" panose="02000000000000000000" pitchFamily="2" charset="0"/>
                      <a:ea typeface="Roboto" panose="02000000000000000000" pitchFamily="2" charset="0"/>
                      <a:cs typeface="Roboto" panose="02000000000000000000" pitchFamily="2" charset="0"/>
                    </a:rPr>
                    <a:t>Best in class across </a:t>
                  </a:r>
                </a:p>
                <a:p>
                  <a:pPr lvl="0" algn="ctr" defTabSz="457200">
                    <a:defRPr/>
                  </a:pPr>
                  <a:r>
                    <a:rPr lang="en-US" sz="1200" b="1" dirty="0">
                      <a:solidFill>
                        <a:prstClr val="white"/>
                      </a:solidFill>
                      <a:latin typeface="Roboto" panose="02000000000000000000" pitchFamily="2" charset="0"/>
                      <a:ea typeface="Roboto" panose="02000000000000000000" pitchFamily="2" charset="0"/>
                      <a:cs typeface="Roboto" panose="02000000000000000000" pitchFamily="2" charset="0"/>
                    </a:rPr>
                    <a:t>multiple sectors</a:t>
                  </a:r>
                </a:p>
              </p:txBody>
            </p:sp>
            <p:sp>
              <p:nvSpPr>
                <p:cNvPr id="155" name="Shape">
                  <a:extLst>
                    <a:ext uri="{FF2B5EF4-FFF2-40B4-BE49-F238E27FC236}">
                      <a16:creationId xmlns:a16="http://schemas.microsoft.com/office/drawing/2014/main" id="{8EBFD4E8-E939-56E5-299E-A391F597FB4C}"/>
                    </a:ext>
                  </a:extLst>
                </p:cNvPr>
                <p:cNvSpPr/>
                <p:nvPr/>
              </p:nvSpPr>
              <p:spPr>
                <a:xfrm>
                  <a:off x="2401660" y="1127412"/>
                  <a:ext cx="1815281" cy="895095"/>
                </a:xfrm>
                <a:custGeom>
                  <a:avLst/>
                  <a:gdLst/>
                  <a:ahLst/>
                  <a:cxnLst>
                    <a:cxn ang="0">
                      <a:pos x="wd2" y="hd2"/>
                    </a:cxn>
                    <a:cxn ang="5400000">
                      <a:pos x="wd2" y="hd2"/>
                    </a:cxn>
                    <a:cxn ang="10800000">
                      <a:pos x="wd2" y="hd2"/>
                    </a:cxn>
                    <a:cxn ang="16200000">
                      <a:pos x="wd2" y="hd2"/>
                    </a:cxn>
                  </a:cxnLst>
                  <a:rect l="0" t="0" r="r" b="b"/>
                  <a:pathLst>
                    <a:path w="21568" h="21581" extrusionOk="0">
                      <a:moveTo>
                        <a:pt x="544" y="0"/>
                      </a:moveTo>
                      <a:cubicBezTo>
                        <a:pt x="355" y="-1"/>
                        <a:pt x="182" y="191"/>
                        <a:pt x="96" y="498"/>
                      </a:cubicBezTo>
                      <a:cubicBezTo>
                        <a:pt x="23" y="755"/>
                        <a:pt x="21" y="1060"/>
                        <a:pt x="91" y="1319"/>
                      </a:cubicBezTo>
                      <a:lnTo>
                        <a:pt x="2813" y="10054"/>
                      </a:lnTo>
                      <a:cubicBezTo>
                        <a:pt x="2879" y="10247"/>
                        <a:pt x="2916" y="10467"/>
                        <a:pt x="2921" y="10695"/>
                      </a:cubicBezTo>
                      <a:cubicBezTo>
                        <a:pt x="2926" y="10909"/>
                        <a:pt x="2903" y="11122"/>
                        <a:pt x="2853" y="11316"/>
                      </a:cubicBezTo>
                      <a:lnTo>
                        <a:pt x="75" y="20080"/>
                      </a:lnTo>
                      <a:cubicBezTo>
                        <a:pt x="-15" y="20360"/>
                        <a:pt x="-24" y="20702"/>
                        <a:pt x="50" y="20997"/>
                      </a:cubicBezTo>
                      <a:cubicBezTo>
                        <a:pt x="144" y="21368"/>
                        <a:pt x="351" y="21599"/>
                        <a:pt x="575" y="21580"/>
                      </a:cubicBezTo>
                      <a:lnTo>
                        <a:pt x="17849" y="21543"/>
                      </a:lnTo>
                      <a:cubicBezTo>
                        <a:pt x="17987" y="21565"/>
                        <a:pt x="18126" y="21516"/>
                        <a:pt x="18249" y="21402"/>
                      </a:cubicBezTo>
                      <a:cubicBezTo>
                        <a:pt x="18375" y="21284"/>
                        <a:pt x="18481" y="21102"/>
                        <a:pt x="18552" y="20878"/>
                      </a:cubicBezTo>
                      <a:lnTo>
                        <a:pt x="21481" y="11439"/>
                      </a:lnTo>
                      <a:cubicBezTo>
                        <a:pt x="21547" y="11218"/>
                        <a:pt x="21576" y="10968"/>
                        <a:pt x="21567" y="10717"/>
                      </a:cubicBezTo>
                      <a:cubicBezTo>
                        <a:pt x="21557" y="10455"/>
                        <a:pt x="21504" y="10204"/>
                        <a:pt x="21416" y="9996"/>
                      </a:cubicBezTo>
                      <a:lnTo>
                        <a:pt x="18574" y="709"/>
                      </a:lnTo>
                      <a:cubicBezTo>
                        <a:pt x="18516" y="476"/>
                        <a:pt x="18418" y="282"/>
                        <a:pt x="18296" y="157"/>
                      </a:cubicBezTo>
                      <a:cubicBezTo>
                        <a:pt x="18196" y="56"/>
                        <a:pt x="18084" y="4"/>
                        <a:pt x="17970" y="7"/>
                      </a:cubicBezTo>
                      <a:lnTo>
                        <a:pt x="544" y="0"/>
                      </a:lnTo>
                      <a:close/>
                    </a:path>
                  </a:pathLst>
                </a:custGeom>
                <a:solidFill>
                  <a:schemeClr val="accent1">
                    <a:lumMod val="50000"/>
                  </a:schemeClr>
                </a:solidFill>
                <a:ln w="25400">
                  <a:noFill/>
                  <a:miter lim="400000"/>
                </a:ln>
              </p:spPr>
              <p:txBody>
                <a:bodyPr lIns="0" tIns="0" rIns="0" bIns="0" anchor="ctr"/>
                <a:lstStyle/>
                <a:p>
                  <a:pPr lvl="0" algn="ctr" defTabSz="457200">
                    <a:defRPr/>
                  </a:pPr>
                  <a:r>
                    <a:rPr lang="en-US" sz="1200" b="1" dirty="0">
                      <a:solidFill>
                        <a:prstClr val="white"/>
                      </a:solidFill>
                      <a:latin typeface="Roboto" panose="02000000000000000000" pitchFamily="2" charset="0"/>
                      <a:ea typeface="Roboto" panose="02000000000000000000" pitchFamily="2" charset="0"/>
                      <a:cs typeface="Roboto" panose="02000000000000000000" pitchFamily="2" charset="0"/>
                    </a:rPr>
                    <a:t>Learn from peers</a:t>
                  </a:r>
                </a:p>
              </p:txBody>
            </p:sp>
            <p:sp>
              <p:nvSpPr>
                <p:cNvPr id="156" name="Shape">
                  <a:extLst>
                    <a:ext uri="{FF2B5EF4-FFF2-40B4-BE49-F238E27FC236}">
                      <a16:creationId xmlns:a16="http://schemas.microsoft.com/office/drawing/2014/main" id="{CAC66BEC-55F2-2345-3133-1FEBB013D2B5}"/>
                    </a:ext>
                  </a:extLst>
                </p:cNvPr>
                <p:cNvSpPr/>
                <p:nvPr/>
              </p:nvSpPr>
              <p:spPr>
                <a:xfrm>
                  <a:off x="422275" y="1126126"/>
                  <a:ext cx="1849426" cy="896277"/>
                </a:xfrm>
                <a:prstGeom prst="rect">
                  <a:avLst/>
                </a:prstGeom>
                <a:solidFill>
                  <a:schemeClr val="accent6"/>
                </a:solidFill>
                <a:ln w="25400">
                  <a:noFill/>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Roboto" panose="02000000000000000000" pitchFamily="2" charset="0"/>
                      <a:ea typeface="Roboto" panose="02000000000000000000" pitchFamily="2" charset="0"/>
                      <a:cs typeface="Roboto" panose="02000000000000000000" pitchFamily="2" charset="0"/>
                    </a:rPr>
                    <a:t>Rist Management Best Practices</a:t>
                  </a:r>
                  <a:r>
                    <a:rPr kumimoji="0" lang="en-US" sz="12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 </a:t>
                  </a:r>
                </a:p>
              </p:txBody>
            </p:sp>
          </p:grpSp>
          <p:sp>
            <p:nvSpPr>
              <p:cNvPr id="134" name="Circle">
                <a:extLst>
                  <a:ext uri="{FF2B5EF4-FFF2-40B4-BE49-F238E27FC236}">
                    <a16:creationId xmlns:a16="http://schemas.microsoft.com/office/drawing/2014/main" id="{1DDA069F-ACC8-0FD0-AA9B-490D890DFFAB}"/>
                  </a:ext>
                </a:extLst>
              </p:cNvPr>
              <p:cNvSpPr>
                <a:spLocks noChangeAspect="1"/>
              </p:cNvSpPr>
              <p:nvPr/>
            </p:nvSpPr>
            <p:spPr>
              <a:xfrm>
                <a:off x="422273" y="2263758"/>
                <a:ext cx="2951655" cy="545104"/>
              </a:xfrm>
              <a:prstGeom prst="roundRect">
                <a:avLst>
                  <a:gd name="adj" fmla="val 50000"/>
                </a:avLst>
              </a:prstGeom>
              <a:solidFill>
                <a:schemeClr val="bg1"/>
              </a:solidFill>
              <a:ln w="38100" cmpd="sng">
                <a:solidFill>
                  <a:schemeClr val="accent5"/>
                </a:solidFill>
                <a:miter lim="400000"/>
              </a:ln>
              <a:effectLst/>
            </p:spPr>
            <p:txBody>
              <a:bodyPr lIns="0" tIns="0" rIns="0" bIns="0" anchor="ctr"/>
              <a:lstStyle/>
              <a:p>
                <a:pPr lvl="0" algn="ctr" defTabSz="457200">
                  <a:lnSpc>
                    <a:spcPts val="1400"/>
                  </a:lnSpc>
                  <a:defRPr/>
                </a:pPr>
                <a:r>
                  <a:rPr lang="en-US" sz="1100" b="1" spc="20" dirty="0">
                    <a:solidFill>
                      <a:prstClr val="black"/>
                    </a:solidFill>
                    <a:latin typeface="Roboto" panose="02000000000000000000" pitchFamily="2" charset="0"/>
                    <a:ea typeface="Roboto" panose="02000000000000000000" pitchFamily="2" charset="0"/>
                    <a:cs typeface="Roboto" panose="02000000000000000000" pitchFamily="2" charset="0"/>
                  </a:rPr>
                  <a:t>Companies with best-in-class risk management best practices </a:t>
                </a:r>
              </a:p>
            </p:txBody>
          </p:sp>
          <p:sp>
            <p:nvSpPr>
              <p:cNvPr id="135" name="Circle">
                <a:extLst>
                  <a:ext uri="{FF2B5EF4-FFF2-40B4-BE49-F238E27FC236}">
                    <a16:creationId xmlns:a16="http://schemas.microsoft.com/office/drawing/2014/main" id="{134B9068-1E39-D43A-578B-DF2BB3E0D35E}"/>
                  </a:ext>
                </a:extLst>
              </p:cNvPr>
              <p:cNvSpPr>
                <a:spLocks noChangeAspect="1"/>
              </p:cNvSpPr>
              <p:nvPr/>
            </p:nvSpPr>
            <p:spPr>
              <a:xfrm>
                <a:off x="422273" y="3453987"/>
                <a:ext cx="2951655" cy="545104"/>
              </a:xfrm>
              <a:prstGeom prst="roundRect">
                <a:avLst>
                  <a:gd name="adj" fmla="val 50000"/>
                </a:avLst>
              </a:prstGeom>
              <a:solidFill>
                <a:schemeClr val="bg1"/>
              </a:solidFill>
              <a:ln w="38100" cmpd="sng">
                <a:solidFill>
                  <a:schemeClr val="accent5"/>
                </a:solidFill>
                <a:miter lim="400000"/>
              </a:ln>
              <a:effectLst/>
            </p:spPr>
            <p:txBody>
              <a:bodyPr lIns="0" tIns="0" rIns="0" bIns="0" anchor="ctr"/>
              <a:lstStyle/>
              <a:p>
                <a:pPr lvl="0" algn="ctr" defTabSz="457200">
                  <a:lnSpc>
                    <a:spcPts val="1400"/>
                  </a:lnSpc>
                  <a:defRPr/>
                </a:pPr>
                <a:r>
                  <a:rPr lang="en-US" sz="1100" b="1" spc="20" dirty="0">
                    <a:solidFill>
                      <a:prstClr val="black"/>
                    </a:solidFill>
                    <a:latin typeface="Roboto" panose="02000000000000000000" pitchFamily="2" charset="0"/>
                    <a:ea typeface="Roboto" panose="02000000000000000000" pitchFamily="2" charset="0"/>
                    <a:cs typeface="Roboto" panose="02000000000000000000" pitchFamily="2" charset="0"/>
                  </a:rPr>
                  <a:t>Companies with decent risk management best practices </a:t>
                </a:r>
              </a:p>
            </p:txBody>
          </p:sp>
          <p:sp>
            <p:nvSpPr>
              <p:cNvPr id="136" name="Circle">
                <a:extLst>
                  <a:ext uri="{FF2B5EF4-FFF2-40B4-BE49-F238E27FC236}">
                    <a16:creationId xmlns:a16="http://schemas.microsoft.com/office/drawing/2014/main" id="{089451F0-FD28-2B22-F5A1-A380A8B40D71}"/>
                  </a:ext>
                </a:extLst>
              </p:cNvPr>
              <p:cNvSpPr>
                <a:spLocks noChangeAspect="1"/>
              </p:cNvSpPr>
              <p:nvPr/>
            </p:nvSpPr>
            <p:spPr>
              <a:xfrm>
                <a:off x="422273" y="4562500"/>
                <a:ext cx="2951655" cy="545104"/>
              </a:xfrm>
              <a:prstGeom prst="roundRect">
                <a:avLst>
                  <a:gd name="adj" fmla="val 50000"/>
                </a:avLst>
              </a:prstGeom>
              <a:solidFill>
                <a:schemeClr val="bg1"/>
              </a:solidFill>
              <a:ln w="38100" cmpd="sng">
                <a:solidFill>
                  <a:schemeClr val="accent5"/>
                </a:solidFill>
                <a:miter lim="400000"/>
              </a:ln>
              <a:effectLst/>
            </p:spPr>
            <p:txBody>
              <a:bodyPr lIns="0" tIns="0" rIns="0" bIns="0" anchor="ctr"/>
              <a:lstStyle/>
              <a:p>
                <a:pPr lvl="0" algn="ctr" defTabSz="457200">
                  <a:lnSpc>
                    <a:spcPts val="1400"/>
                  </a:lnSpc>
                  <a:defRPr/>
                </a:pPr>
                <a:r>
                  <a:rPr lang="en-US" sz="1100" b="1" spc="20" dirty="0">
                    <a:solidFill>
                      <a:prstClr val="black"/>
                    </a:solidFill>
                    <a:latin typeface="Roboto" panose="02000000000000000000" pitchFamily="2" charset="0"/>
                    <a:ea typeface="Roboto" panose="02000000000000000000" pitchFamily="2" charset="0"/>
                    <a:cs typeface="Roboto" panose="02000000000000000000" pitchFamily="2" charset="0"/>
                  </a:rPr>
                  <a:t>Companies with average risk management best practices </a:t>
                </a:r>
              </a:p>
            </p:txBody>
          </p:sp>
          <p:sp>
            <p:nvSpPr>
              <p:cNvPr id="137" name="Circle">
                <a:extLst>
                  <a:ext uri="{FF2B5EF4-FFF2-40B4-BE49-F238E27FC236}">
                    <a16:creationId xmlns:a16="http://schemas.microsoft.com/office/drawing/2014/main" id="{014F0B2C-8DA9-0B8D-E300-1C8F62113848}"/>
                  </a:ext>
                </a:extLst>
              </p:cNvPr>
              <p:cNvSpPr>
                <a:spLocks noChangeAspect="1"/>
              </p:cNvSpPr>
              <p:nvPr/>
            </p:nvSpPr>
            <p:spPr>
              <a:xfrm>
                <a:off x="422273" y="5688519"/>
                <a:ext cx="2951655" cy="545104"/>
              </a:xfrm>
              <a:prstGeom prst="roundRect">
                <a:avLst>
                  <a:gd name="adj" fmla="val 50000"/>
                </a:avLst>
              </a:prstGeom>
              <a:solidFill>
                <a:schemeClr val="bg1"/>
              </a:solidFill>
              <a:ln w="38100" cmpd="sng">
                <a:solidFill>
                  <a:schemeClr val="accent5"/>
                </a:solidFill>
                <a:miter lim="400000"/>
              </a:ln>
              <a:effectLst/>
            </p:spPr>
            <p:txBody>
              <a:bodyPr lIns="0" tIns="0" rIns="0" bIns="0" anchor="ctr"/>
              <a:lstStyle/>
              <a:p>
                <a:pPr lvl="0" algn="ctr" defTabSz="457200">
                  <a:lnSpc>
                    <a:spcPts val="1400"/>
                  </a:lnSpc>
                  <a:defRPr/>
                </a:pPr>
                <a:r>
                  <a:rPr lang="en-US" sz="1100" b="1" spc="20" dirty="0">
                    <a:solidFill>
                      <a:prstClr val="black"/>
                    </a:solidFill>
                    <a:latin typeface="Roboto" panose="02000000000000000000" pitchFamily="2" charset="0"/>
                    <a:ea typeface="Roboto" panose="02000000000000000000" pitchFamily="2" charset="0"/>
                    <a:cs typeface="Roboto" panose="02000000000000000000" pitchFamily="2" charset="0"/>
                  </a:rPr>
                  <a:t>Companies with below average risk management best practices </a:t>
                </a:r>
              </a:p>
            </p:txBody>
          </p:sp>
          <p:grpSp>
            <p:nvGrpSpPr>
              <p:cNvPr id="138" name="Group 137">
                <a:extLst>
                  <a:ext uri="{FF2B5EF4-FFF2-40B4-BE49-F238E27FC236}">
                    <a16:creationId xmlns:a16="http://schemas.microsoft.com/office/drawing/2014/main" id="{585319AC-0B90-D504-6AEB-7BFC76FD8ABC}"/>
                  </a:ext>
                </a:extLst>
              </p:cNvPr>
              <p:cNvGrpSpPr/>
              <p:nvPr/>
            </p:nvGrpSpPr>
            <p:grpSpPr>
              <a:xfrm>
                <a:off x="422272" y="2905929"/>
                <a:ext cx="10947216" cy="457200"/>
                <a:chOff x="1103083" y="1837757"/>
                <a:chExt cx="2201341" cy="666744"/>
              </a:xfrm>
            </p:grpSpPr>
            <p:sp>
              <p:nvSpPr>
                <p:cNvPr id="150" name="Circle">
                  <a:extLst>
                    <a:ext uri="{FF2B5EF4-FFF2-40B4-BE49-F238E27FC236}">
                      <a16:creationId xmlns:a16="http://schemas.microsoft.com/office/drawing/2014/main" id="{4566C244-5908-C1E8-BE69-A078F97ADC42}"/>
                    </a:ext>
                  </a:extLst>
                </p:cNvPr>
                <p:cNvSpPr>
                  <a:spLocks/>
                </p:cNvSpPr>
                <p:nvPr/>
              </p:nvSpPr>
              <p:spPr>
                <a:xfrm>
                  <a:off x="1103084" y="1837757"/>
                  <a:ext cx="2200505" cy="515783"/>
                </a:xfrm>
                <a:prstGeom prst="roundRect">
                  <a:avLst>
                    <a:gd name="adj" fmla="val 0"/>
                  </a:avLst>
                </a:prstGeom>
                <a:solidFill>
                  <a:schemeClr val="bg1">
                    <a:lumMod val="65000"/>
                  </a:schemeClr>
                </a:solidFill>
                <a:ln w="38100" cmpd="dbl">
                  <a:noFill/>
                  <a:miter lim="400000"/>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800" b="1"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51" name="Circle">
                  <a:extLst>
                    <a:ext uri="{FF2B5EF4-FFF2-40B4-BE49-F238E27FC236}">
                      <a16:creationId xmlns:a16="http://schemas.microsoft.com/office/drawing/2014/main" id="{8EC94BD9-B60A-9959-B024-B12F7E5738FC}"/>
                    </a:ext>
                  </a:extLst>
                </p:cNvPr>
                <p:cNvSpPr>
                  <a:spLocks/>
                </p:cNvSpPr>
                <p:nvPr/>
              </p:nvSpPr>
              <p:spPr>
                <a:xfrm flipH="1" flipV="1">
                  <a:off x="1103083" y="2353540"/>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52" name="Circle">
                  <a:extLst>
                    <a:ext uri="{FF2B5EF4-FFF2-40B4-BE49-F238E27FC236}">
                      <a16:creationId xmlns:a16="http://schemas.microsoft.com/office/drawing/2014/main" id="{B3A03A49-CE60-143C-2132-A1417F732D93}"/>
                    </a:ext>
                  </a:extLst>
                </p:cNvPr>
                <p:cNvSpPr>
                  <a:spLocks/>
                </p:cNvSpPr>
                <p:nvPr/>
              </p:nvSpPr>
              <p:spPr>
                <a:xfrm flipV="1">
                  <a:off x="3147481" y="2353539"/>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139" name="Group 138">
                <a:extLst>
                  <a:ext uri="{FF2B5EF4-FFF2-40B4-BE49-F238E27FC236}">
                    <a16:creationId xmlns:a16="http://schemas.microsoft.com/office/drawing/2014/main" id="{81F7EAE4-CED9-8695-1D38-E05E658281A7}"/>
                  </a:ext>
                </a:extLst>
              </p:cNvPr>
              <p:cNvGrpSpPr/>
              <p:nvPr/>
            </p:nvGrpSpPr>
            <p:grpSpPr>
              <a:xfrm>
                <a:off x="422272" y="4060411"/>
                <a:ext cx="10947216" cy="457200"/>
                <a:chOff x="1103083" y="1837757"/>
                <a:chExt cx="2201341" cy="666744"/>
              </a:xfrm>
            </p:grpSpPr>
            <p:sp>
              <p:nvSpPr>
                <p:cNvPr id="147" name="Circle">
                  <a:extLst>
                    <a:ext uri="{FF2B5EF4-FFF2-40B4-BE49-F238E27FC236}">
                      <a16:creationId xmlns:a16="http://schemas.microsoft.com/office/drawing/2014/main" id="{81E1770D-B8CB-73CB-EE8C-7EE2DF116DF4}"/>
                    </a:ext>
                  </a:extLst>
                </p:cNvPr>
                <p:cNvSpPr>
                  <a:spLocks/>
                </p:cNvSpPr>
                <p:nvPr/>
              </p:nvSpPr>
              <p:spPr>
                <a:xfrm>
                  <a:off x="1103084" y="1837757"/>
                  <a:ext cx="2200505" cy="515783"/>
                </a:xfrm>
                <a:prstGeom prst="roundRect">
                  <a:avLst>
                    <a:gd name="adj" fmla="val 0"/>
                  </a:avLst>
                </a:prstGeom>
                <a:solidFill>
                  <a:schemeClr val="bg1">
                    <a:lumMod val="65000"/>
                  </a:schemeClr>
                </a:solidFill>
                <a:ln w="38100" cmpd="dbl">
                  <a:noFill/>
                  <a:miter lim="400000"/>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800" b="1"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8" name="Circle">
                  <a:extLst>
                    <a:ext uri="{FF2B5EF4-FFF2-40B4-BE49-F238E27FC236}">
                      <a16:creationId xmlns:a16="http://schemas.microsoft.com/office/drawing/2014/main" id="{69B41220-750D-2BFF-7AB7-AC643C96D351}"/>
                    </a:ext>
                  </a:extLst>
                </p:cNvPr>
                <p:cNvSpPr>
                  <a:spLocks/>
                </p:cNvSpPr>
                <p:nvPr/>
              </p:nvSpPr>
              <p:spPr>
                <a:xfrm flipH="1" flipV="1">
                  <a:off x="1103083" y="2353540"/>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9" name="Circle">
                  <a:extLst>
                    <a:ext uri="{FF2B5EF4-FFF2-40B4-BE49-F238E27FC236}">
                      <a16:creationId xmlns:a16="http://schemas.microsoft.com/office/drawing/2014/main" id="{D9618C51-C04A-DA25-042C-749306198B8C}"/>
                    </a:ext>
                  </a:extLst>
                </p:cNvPr>
                <p:cNvSpPr>
                  <a:spLocks/>
                </p:cNvSpPr>
                <p:nvPr/>
              </p:nvSpPr>
              <p:spPr>
                <a:xfrm flipV="1">
                  <a:off x="3147481" y="2353539"/>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140" name="Group 139">
                <a:extLst>
                  <a:ext uri="{FF2B5EF4-FFF2-40B4-BE49-F238E27FC236}">
                    <a16:creationId xmlns:a16="http://schemas.microsoft.com/office/drawing/2014/main" id="{A9E85F00-B126-71CC-C049-D078E16CD894}"/>
                  </a:ext>
                </a:extLst>
              </p:cNvPr>
              <p:cNvGrpSpPr/>
              <p:nvPr/>
            </p:nvGrpSpPr>
            <p:grpSpPr>
              <a:xfrm>
                <a:off x="418120" y="5147017"/>
                <a:ext cx="10947216" cy="457200"/>
                <a:chOff x="1103083" y="1837757"/>
                <a:chExt cx="2201341" cy="666744"/>
              </a:xfrm>
            </p:grpSpPr>
            <p:sp>
              <p:nvSpPr>
                <p:cNvPr id="144" name="Circle">
                  <a:extLst>
                    <a:ext uri="{FF2B5EF4-FFF2-40B4-BE49-F238E27FC236}">
                      <a16:creationId xmlns:a16="http://schemas.microsoft.com/office/drawing/2014/main" id="{5A64E3A6-8A88-FB3A-BF19-3698B4E70864}"/>
                    </a:ext>
                  </a:extLst>
                </p:cNvPr>
                <p:cNvSpPr>
                  <a:spLocks/>
                </p:cNvSpPr>
                <p:nvPr/>
              </p:nvSpPr>
              <p:spPr>
                <a:xfrm>
                  <a:off x="1103084" y="1837757"/>
                  <a:ext cx="2200505" cy="515783"/>
                </a:xfrm>
                <a:prstGeom prst="roundRect">
                  <a:avLst>
                    <a:gd name="adj" fmla="val 0"/>
                  </a:avLst>
                </a:prstGeom>
                <a:solidFill>
                  <a:schemeClr val="bg1">
                    <a:lumMod val="65000"/>
                  </a:schemeClr>
                </a:solidFill>
                <a:ln w="38100" cmpd="dbl">
                  <a:noFill/>
                  <a:miter lim="400000"/>
                </a:ln>
                <a:effectLst/>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d-ID" sz="2800" b="1"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5" name="Circle">
                  <a:extLst>
                    <a:ext uri="{FF2B5EF4-FFF2-40B4-BE49-F238E27FC236}">
                      <a16:creationId xmlns:a16="http://schemas.microsoft.com/office/drawing/2014/main" id="{A8574B25-1668-B00A-5136-6305D0018795}"/>
                    </a:ext>
                  </a:extLst>
                </p:cNvPr>
                <p:cNvSpPr>
                  <a:spLocks/>
                </p:cNvSpPr>
                <p:nvPr/>
              </p:nvSpPr>
              <p:spPr>
                <a:xfrm flipH="1" flipV="1">
                  <a:off x="1103083" y="2353540"/>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46" name="Circle">
                  <a:extLst>
                    <a:ext uri="{FF2B5EF4-FFF2-40B4-BE49-F238E27FC236}">
                      <a16:creationId xmlns:a16="http://schemas.microsoft.com/office/drawing/2014/main" id="{AB3090D0-FC46-67C9-DDAB-9FB7E2FE9A95}"/>
                    </a:ext>
                  </a:extLst>
                </p:cNvPr>
                <p:cNvSpPr>
                  <a:spLocks/>
                </p:cNvSpPr>
                <p:nvPr/>
              </p:nvSpPr>
              <p:spPr>
                <a:xfrm flipV="1">
                  <a:off x="3147481" y="2353539"/>
                  <a:ext cx="156943" cy="150961"/>
                </a:xfrm>
                <a:prstGeom prst="rtTriangle">
                  <a:avLst/>
                </a:prstGeom>
                <a:solidFill>
                  <a:schemeClr val="bg1">
                    <a:lumMod val="50000"/>
                  </a:schemeClr>
                </a:solidFill>
                <a:ln w="38100" cmpd="dbl">
                  <a:noFill/>
                  <a:miter lim="400000"/>
                </a:ln>
                <a:effectLst/>
              </p:spPr>
              <p:txBody>
                <a:bodyPr lIns="0" tIns="0" rIns="0" bIns="0" anchor="ctr"/>
                <a:lstStyle/>
                <a:p>
                  <a:pPr marL="0" marR="0" lvl="0" indent="0" algn="ctr" defTabSz="457200" rtl="0" eaLnBrk="1" fontAlgn="auto" latinLnBrk="0" hangingPunct="1">
                    <a:lnSpc>
                      <a:spcPts val="1600"/>
                    </a:lnSpc>
                    <a:spcBef>
                      <a:spcPts val="0"/>
                    </a:spcBef>
                    <a:spcAft>
                      <a:spcPts val="0"/>
                    </a:spcAft>
                    <a:buClrTx/>
                    <a:buSzTx/>
                    <a:buFontTx/>
                    <a:buNone/>
                    <a:tabLst/>
                    <a:defRPr/>
                  </a:pPr>
                  <a:endParaRPr kumimoji="0" lang="id-ID" sz="1050" b="0" i="0" u="none" strike="noStrike" kern="1200" cap="none" spc="20" normalizeH="0" baseline="0" noProof="0" dirty="0">
                    <a:ln>
                      <a:noFill/>
                    </a:ln>
                    <a:solidFill>
                      <a:prstClr val="white"/>
                    </a:solidFill>
                    <a:effectLst/>
                    <a:uLnTx/>
                    <a:uFillTx/>
                    <a:latin typeface="Century Gothic" panose="020B0502020202020204" pitchFamily="34" charset="0"/>
                    <a:ea typeface="+mn-ea"/>
                    <a:cs typeface="+mn-cs"/>
                  </a:endParaRPr>
                </a:p>
              </p:txBody>
            </p:sp>
          </p:grpSp>
          <p:sp>
            <p:nvSpPr>
              <p:cNvPr id="141" name="Freeform: Shape 140">
                <a:extLst>
                  <a:ext uri="{FF2B5EF4-FFF2-40B4-BE49-F238E27FC236}">
                    <a16:creationId xmlns:a16="http://schemas.microsoft.com/office/drawing/2014/main" id="{99F0AFEB-2183-7128-CE3B-F1339AF86590}"/>
                  </a:ext>
                </a:extLst>
              </p:cNvPr>
              <p:cNvSpPr/>
              <p:nvPr/>
            </p:nvSpPr>
            <p:spPr>
              <a:xfrm>
                <a:off x="3541647" y="2170064"/>
                <a:ext cx="7329269" cy="3270464"/>
              </a:xfrm>
              <a:custGeom>
                <a:avLst/>
                <a:gdLst>
                  <a:gd name="connsiteX0" fmla="*/ 0 w 6485206"/>
                  <a:gd name="connsiteY0" fmla="*/ 2363373 h 2363373"/>
                  <a:gd name="connsiteX1" fmla="*/ 84406 w 6485206"/>
                  <a:gd name="connsiteY1" fmla="*/ 2293035 h 2363373"/>
                  <a:gd name="connsiteX2" fmla="*/ 1519311 w 6485206"/>
                  <a:gd name="connsiteY2" fmla="*/ 1744395 h 2363373"/>
                  <a:gd name="connsiteX3" fmla="*/ 1871003 w 6485206"/>
                  <a:gd name="connsiteY3" fmla="*/ 1716259 h 2363373"/>
                  <a:gd name="connsiteX4" fmla="*/ 2321169 w 6485206"/>
                  <a:gd name="connsiteY4" fmla="*/ 1730327 h 2363373"/>
                  <a:gd name="connsiteX5" fmla="*/ 2518117 w 6485206"/>
                  <a:gd name="connsiteY5" fmla="*/ 1786598 h 2363373"/>
                  <a:gd name="connsiteX6" fmla="*/ 2869809 w 6485206"/>
                  <a:gd name="connsiteY6" fmla="*/ 1758462 h 2363373"/>
                  <a:gd name="connsiteX7" fmla="*/ 3474720 w 6485206"/>
                  <a:gd name="connsiteY7" fmla="*/ 1519311 h 2363373"/>
                  <a:gd name="connsiteX8" fmla="*/ 3854548 w 6485206"/>
                  <a:gd name="connsiteY8" fmla="*/ 1097281 h 2363373"/>
                  <a:gd name="connsiteX9" fmla="*/ 3953022 w 6485206"/>
                  <a:gd name="connsiteY9" fmla="*/ 928468 h 2363373"/>
                  <a:gd name="connsiteX10" fmla="*/ 4121834 w 6485206"/>
                  <a:gd name="connsiteY10" fmla="*/ 492370 h 2363373"/>
                  <a:gd name="connsiteX11" fmla="*/ 4206240 w 6485206"/>
                  <a:gd name="connsiteY11" fmla="*/ 281355 h 2363373"/>
                  <a:gd name="connsiteX12" fmla="*/ 4248443 w 6485206"/>
                  <a:gd name="connsiteY12" fmla="*/ 225084 h 2363373"/>
                  <a:gd name="connsiteX13" fmla="*/ 4360985 w 6485206"/>
                  <a:gd name="connsiteY13" fmla="*/ 182881 h 2363373"/>
                  <a:gd name="connsiteX14" fmla="*/ 4923693 w 6485206"/>
                  <a:gd name="connsiteY14" fmla="*/ 112542 h 2363373"/>
                  <a:gd name="connsiteX15" fmla="*/ 6091311 w 6485206"/>
                  <a:gd name="connsiteY15" fmla="*/ 98475 h 2363373"/>
                  <a:gd name="connsiteX16" fmla="*/ 6260123 w 6485206"/>
                  <a:gd name="connsiteY16" fmla="*/ 42204 h 2363373"/>
                  <a:gd name="connsiteX17" fmla="*/ 6485206 w 6485206"/>
                  <a:gd name="connsiteY17" fmla="*/ 1 h 236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85206" h="2363373">
                    <a:moveTo>
                      <a:pt x="0" y="2363373"/>
                    </a:moveTo>
                    <a:cubicBezTo>
                      <a:pt x="28135" y="2339927"/>
                      <a:pt x="51954" y="2310010"/>
                      <a:pt x="84406" y="2293035"/>
                    </a:cubicBezTo>
                    <a:cubicBezTo>
                      <a:pt x="789606" y="1924161"/>
                      <a:pt x="822697" y="1867327"/>
                      <a:pt x="1519311" y="1744395"/>
                    </a:cubicBezTo>
                    <a:cubicBezTo>
                      <a:pt x="1635127" y="1723957"/>
                      <a:pt x="1753772" y="1725638"/>
                      <a:pt x="1871003" y="1716259"/>
                    </a:cubicBezTo>
                    <a:cubicBezTo>
                      <a:pt x="2021058" y="1720948"/>
                      <a:pt x="2171920" y="1714104"/>
                      <a:pt x="2321169" y="1730327"/>
                    </a:cubicBezTo>
                    <a:cubicBezTo>
                      <a:pt x="2389046" y="1737705"/>
                      <a:pt x="2449930" y="1783101"/>
                      <a:pt x="2518117" y="1786598"/>
                    </a:cubicBezTo>
                    <a:cubicBezTo>
                      <a:pt x="2635568" y="1792621"/>
                      <a:pt x="2752578" y="1767841"/>
                      <a:pt x="2869809" y="1758462"/>
                    </a:cubicBezTo>
                    <a:cubicBezTo>
                      <a:pt x="2962952" y="1728657"/>
                      <a:pt x="3378546" y="1615485"/>
                      <a:pt x="3474720" y="1519311"/>
                    </a:cubicBezTo>
                    <a:cubicBezTo>
                      <a:pt x="3635845" y="1358187"/>
                      <a:pt x="3710469" y="1293753"/>
                      <a:pt x="3854548" y="1097281"/>
                    </a:cubicBezTo>
                    <a:cubicBezTo>
                      <a:pt x="3893072" y="1044748"/>
                      <a:pt x="3923888" y="986736"/>
                      <a:pt x="3953022" y="928468"/>
                    </a:cubicBezTo>
                    <a:cubicBezTo>
                      <a:pt x="4034726" y="765060"/>
                      <a:pt x="4056269" y="667212"/>
                      <a:pt x="4121834" y="492370"/>
                    </a:cubicBezTo>
                    <a:cubicBezTo>
                      <a:pt x="4148434" y="421437"/>
                      <a:pt x="4173810" y="349819"/>
                      <a:pt x="4206240" y="281355"/>
                    </a:cubicBezTo>
                    <a:cubicBezTo>
                      <a:pt x="4216277" y="260166"/>
                      <a:pt x="4228662" y="237672"/>
                      <a:pt x="4248443" y="225084"/>
                    </a:cubicBezTo>
                    <a:cubicBezTo>
                      <a:pt x="4282244" y="203574"/>
                      <a:pt x="4322656" y="194546"/>
                      <a:pt x="4360985" y="182881"/>
                    </a:cubicBezTo>
                    <a:cubicBezTo>
                      <a:pt x="4622809" y="103195"/>
                      <a:pt x="4600080" y="118535"/>
                      <a:pt x="4923693" y="112542"/>
                    </a:cubicBezTo>
                    <a:lnTo>
                      <a:pt x="6091311" y="98475"/>
                    </a:lnTo>
                    <a:cubicBezTo>
                      <a:pt x="6147582" y="79718"/>
                      <a:pt x="6202707" y="57090"/>
                      <a:pt x="6260123" y="42204"/>
                    </a:cubicBezTo>
                    <a:cubicBezTo>
                      <a:pt x="6426453" y="-919"/>
                      <a:pt x="6402629" y="1"/>
                      <a:pt x="6485206" y="1"/>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a:extLst>
                  <a:ext uri="{FF2B5EF4-FFF2-40B4-BE49-F238E27FC236}">
                    <a16:creationId xmlns:a16="http://schemas.microsoft.com/office/drawing/2014/main" id="{E165E2C2-8539-BB68-C257-FC25160B404D}"/>
                  </a:ext>
                </a:extLst>
              </p:cNvPr>
              <p:cNvSpPr/>
              <p:nvPr/>
            </p:nvSpPr>
            <p:spPr>
              <a:xfrm>
                <a:off x="4104354" y="2535128"/>
                <a:ext cx="7329269" cy="3925122"/>
              </a:xfrm>
              <a:custGeom>
                <a:avLst/>
                <a:gdLst>
                  <a:gd name="connsiteX0" fmla="*/ 0 w 6991643"/>
                  <a:gd name="connsiteY0" fmla="*/ 2968286 h 2968286"/>
                  <a:gd name="connsiteX1" fmla="*/ 2912012 w 6991643"/>
                  <a:gd name="connsiteY1" fmla="*/ 2489984 h 2968286"/>
                  <a:gd name="connsiteX2" fmla="*/ 3967089 w 6991643"/>
                  <a:gd name="connsiteY2" fmla="*/ 2250834 h 2968286"/>
                  <a:gd name="connsiteX3" fmla="*/ 4937760 w 6991643"/>
                  <a:gd name="connsiteY3" fmla="*/ 1842871 h 2968286"/>
                  <a:gd name="connsiteX4" fmla="*/ 5303520 w 6991643"/>
                  <a:gd name="connsiteY4" fmla="*/ 1702194 h 2968286"/>
                  <a:gd name="connsiteX5" fmla="*/ 5401994 w 6991643"/>
                  <a:gd name="connsiteY5" fmla="*/ 1659991 h 2968286"/>
                  <a:gd name="connsiteX6" fmla="*/ 5683348 w 6991643"/>
                  <a:gd name="connsiteY6" fmla="*/ 1589652 h 2968286"/>
                  <a:gd name="connsiteX7" fmla="*/ 5950634 w 6991643"/>
                  <a:gd name="connsiteY7" fmla="*/ 1420840 h 2968286"/>
                  <a:gd name="connsiteX8" fmla="*/ 6316394 w 6991643"/>
                  <a:gd name="connsiteY8" fmla="*/ 942538 h 2968286"/>
                  <a:gd name="connsiteX9" fmla="*/ 6358597 w 6991643"/>
                  <a:gd name="connsiteY9" fmla="*/ 844064 h 2968286"/>
                  <a:gd name="connsiteX10" fmla="*/ 6386732 w 6991643"/>
                  <a:gd name="connsiteY10" fmla="*/ 787794 h 2968286"/>
                  <a:gd name="connsiteX11" fmla="*/ 6428935 w 6991643"/>
                  <a:gd name="connsiteY11" fmla="*/ 225086 h 2968286"/>
                  <a:gd name="connsiteX12" fmla="*/ 6569612 w 6991643"/>
                  <a:gd name="connsiteY12" fmla="*/ 182883 h 2968286"/>
                  <a:gd name="connsiteX13" fmla="*/ 6780628 w 6991643"/>
                  <a:gd name="connsiteY13" fmla="*/ 56274 h 2968286"/>
                  <a:gd name="connsiteX14" fmla="*/ 6836898 w 6991643"/>
                  <a:gd name="connsiteY14" fmla="*/ 28138 h 2968286"/>
                  <a:gd name="connsiteX15" fmla="*/ 6991643 w 6991643"/>
                  <a:gd name="connsiteY15" fmla="*/ 3 h 296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91643" h="2968286">
                    <a:moveTo>
                      <a:pt x="0" y="2968286"/>
                    </a:moveTo>
                    <a:cubicBezTo>
                      <a:pt x="1315949" y="2785052"/>
                      <a:pt x="1394441" y="2789013"/>
                      <a:pt x="2912012" y="2489984"/>
                    </a:cubicBezTo>
                    <a:cubicBezTo>
                      <a:pt x="3265823" y="2420268"/>
                      <a:pt x="3620119" y="2349091"/>
                      <a:pt x="3967089" y="2250834"/>
                    </a:cubicBezTo>
                    <a:cubicBezTo>
                      <a:pt x="4260016" y="2167881"/>
                      <a:pt x="4651791" y="1963279"/>
                      <a:pt x="4937760" y="1842871"/>
                    </a:cubicBezTo>
                    <a:cubicBezTo>
                      <a:pt x="5058150" y="1792180"/>
                      <a:pt x="5181984" y="1750072"/>
                      <a:pt x="5303520" y="1702194"/>
                    </a:cubicBezTo>
                    <a:cubicBezTo>
                      <a:pt x="5336747" y="1689105"/>
                      <a:pt x="5367753" y="1670136"/>
                      <a:pt x="5401994" y="1659991"/>
                    </a:cubicBezTo>
                    <a:cubicBezTo>
                      <a:pt x="5494682" y="1632528"/>
                      <a:pt x="5589563" y="1613098"/>
                      <a:pt x="5683348" y="1589652"/>
                    </a:cubicBezTo>
                    <a:cubicBezTo>
                      <a:pt x="5772443" y="1533381"/>
                      <a:pt x="5871874" y="1490849"/>
                      <a:pt x="5950634" y="1420840"/>
                    </a:cubicBezTo>
                    <a:cubicBezTo>
                      <a:pt x="6074785" y="1310484"/>
                      <a:pt x="6228189" y="1096896"/>
                      <a:pt x="6316394" y="942538"/>
                    </a:cubicBezTo>
                    <a:cubicBezTo>
                      <a:pt x="6334112" y="911531"/>
                      <a:pt x="6343819" y="876575"/>
                      <a:pt x="6358597" y="844064"/>
                    </a:cubicBezTo>
                    <a:cubicBezTo>
                      <a:pt x="6367275" y="824973"/>
                      <a:pt x="6377354" y="806551"/>
                      <a:pt x="6386732" y="787794"/>
                    </a:cubicBezTo>
                    <a:cubicBezTo>
                      <a:pt x="6348734" y="496476"/>
                      <a:pt x="6296563" y="476592"/>
                      <a:pt x="6428935" y="225086"/>
                    </a:cubicBezTo>
                    <a:cubicBezTo>
                      <a:pt x="6444662" y="195205"/>
                      <a:pt x="6554366" y="185424"/>
                      <a:pt x="6569612" y="182883"/>
                    </a:cubicBezTo>
                    <a:cubicBezTo>
                      <a:pt x="6639951" y="140680"/>
                      <a:pt x="6707260" y="92959"/>
                      <a:pt x="6780628" y="56274"/>
                    </a:cubicBezTo>
                    <a:cubicBezTo>
                      <a:pt x="6799385" y="46895"/>
                      <a:pt x="6816734" y="33899"/>
                      <a:pt x="6836898" y="28138"/>
                    </a:cubicBezTo>
                    <a:cubicBezTo>
                      <a:pt x="6938588" y="-917"/>
                      <a:pt x="6934028" y="3"/>
                      <a:pt x="6991643" y="3"/>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peech Bubble: Rectangle with Corners Rounded 142">
                <a:extLst>
                  <a:ext uri="{FF2B5EF4-FFF2-40B4-BE49-F238E27FC236}">
                    <a16:creationId xmlns:a16="http://schemas.microsoft.com/office/drawing/2014/main" id="{60802CE8-B100-D6E0-FD3E-ED649462F0F9}"/>
                  </a:ext>
                </a:extLst>
              </p:cNvPr>
              <p:cNvSpPr/>
              <p:nvPr/>
            </p:nvSpPr>
            <p:spPr>
              <a:xfrm>
                <a:off x="4225718" y="3020244"/>
                <a:ext cx="1608406" cy="1128932"/>
              </a:xfrm>
              <a:prstGeom prst="wedgeRoundRectCallout">
                <a:avLst>
                  <a:gd name="adj1" fmla="val 65756"/>
                  <a:gd name="adj2" fmla="val 8617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latin typeface="Roboto" panose="02000000000000000000" pitchFamily="2" charset="0"/>
                    <a:ea typeface="Roboto" panose="02000000000000000000" pitchFamily="2" charset="0"/>
                    <a:cs typeface="Roboto" panose="02000000000000000000" pitchFamily="2" charset="0"/>
                  </a:rPr>
                  <a:t>Path to excellence </a:t>
                </a:r>
              </a:p>
            </p:txBody>
          </p:sp>
        </p:grpSp>
        <p:grpSp>
          <p:nvGrpSpPr>
            <p:cNvPr id="125" name="Group 124">
              <a:extLst>
                <a:ext uri="{FF2B5EF4-FFF2-40B4-BE49-F238E27FC236}">
                  <a16:creationId xmlns:a16="http://schemas.microsoft.com/office/drawing/2014/main" id="{8E99BBCB-A89C-0D2B-5ECA-2770B301CC91}"/>
                </a:ext>
              </a:extLst>
            </p:cNvPr>
            <p:cNvGrpSpPr>
              <a:grpSpLocks noChangeAspect="1"/>
            </p:cNvGrpSpPr>
            <p:nvPr/>
          </p:nvGrpSpPr>
          <p:grpSpPr>
            <a:xfrm>
              <a:off x="4786052" y="5730588"/>
              <a:ext cx="239638" cy="239638"/>
              <a:chOff x="3997269" y="2187204"/>
              <a:chExt cx="455421" cy="455421"/>
            </a:xfrm>
          </p:grpSpPr>
          <p:sp>
            <p:nvSpPr>
              <p:cNvPr id="131" name="Oval 130">
                <a:extLst>
                  <a:ext uri="{FF2B5EF4-FFF2-40B4-BE49-F238E27FC236}">
                    <a16:creationId xmlns:a16="http://schemas.microsoft.com/office/drawing/2014/main" id="{C9CA2398-96D5-56B4-2292-778C430ECC60}"/>
                  </a:ext>
                </a:extLst>
              </p:cNvPr>
              <p:cNvSpPr>
                <a:spLocks noChangeAspect="1"/>
              </p:cNvSpPr>
              <p:nvPr/>
            </p:nvSpPr>
            <p:spPr>
              <a:xfrm>
                <a:off x="3997269" y="2187204"/>
                <a:ext cx="455421" cy="455421"/>
              </a:xfrm>
              <a:prstGeom prst="ellipse">
                <a:avLst/>
              </a:prstGeom>
              <a:solidFill>
                <a:schemeClr val="accent5"/>
              </a:solidFill>
              <a:ln w="127000">
                <a:solidFill>
                  <a:schemeClr val="accent5">
                    <a:alpha val="3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32" name="Graphic 131" descr="Checkmark with solid fill">
                <a:extLst>
                  <a:ext uri="{FF2B5EF4-FFF2-40B4-BE49-F238E27FC236}">
                    <a16:creationId xmlns:a16="http://schemas.microsoft.com/office/drawing/2014/main" id="{8837B093-8890-0A7D-8EEE-E71D7840BC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7586" y="2315035"/>
                <a:ext cx="234031" cy="234031"/>
              </a:xfrm>
              <a:prstGeom prst="rect">
                <a:avLst/>
              </a:prstGeom>
            </p:spPr>
          </p:pic>
        </p:grpSp>
        <p:grpSp>
          <p:nvGrpSpPr>
            <p:cNvPr id="126" name="Group 125">
              <a:extLst>
                <a:ext uri="{FF2B5EF4-FFF2-40B4-BE49-F238E27FC236}">
                  <a16:creationId xmlns:a16="http://schemas.microsoft.com/office/drawing/2014/main" id="{75368EA0-B4DF-ACE2-6106-AA2913A91E4C}"/>
                </a:ext>
              </a:extLst>
            </p:cNvPr>
            <p:cNvGrpSpPr>
              <a:grpSpLocks noChangeAspect="1"/>
            </p:cNvGrpSpPr>
            <p:nvPr/>
          </p:nvGrpSpPr>
          <p:grpSpPr>
            <a:xfrm>
              <a:off x="10342799" y="2514506"/>
              <a:ext cx="239638" cy="239638"/>
              <a:chOff x="3997269" y="2187204"/>
              <a:chExt cx="455421" cy="455421"/>
            </a:xfrm>
          </p:grpSpPr>
          <p:sp>
            <p:nvSpPr>
              <p:cNvPr id="129" name="Oval 128">
                <a:extLst>
                  <a:ext uri="{FF2B5EF4-FFF2-40B4-BE49-F238E27FC236}">
                    <a16:creationId xmlns:a16="http://schemas.microsoft.com/office/drawing/2014/main" id="{A5A9A772-DF7A-3C71-52C8-CAF4F2529768}"/>
                  </a:ext>
                </a:extLst>
              </p:cNvPr>
              <p:cNvSpPr>
                <a:spLocks noChangeAspect="1"/>
              </p:cNvSpPr>
              <p:nvPr/>
            </p:nvSpPr>
            <p:spPr>
              <a:xfrm>
                <a:off x="3997269" y="2187204"/>
                <a:ext cx="455421" cy="455421"/>
              </a:xfrm>
              <a:prstGeom prst="ellipse">
                <a:avLst/>
              </a:prstGeom>
              <a:solidFill>
                <a:schemeClr val="accent5"/>
              </a:solidFill>
              <a:ln w="127000">
                <a:solidFill>
                  <a:schemeClr val="accent5">
                    <a:alpha val="3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130" name="Graphic 129" descr="Checkmark with solid fill">
                <a:extLst>
                  <a:ext uri="{FF2B5EF4-FFF2-40B4-BE49-F238E27FC236}">
                    <a16:creationId xmlns:a16="http://schemas.microsoft.com/office/drawing/2014/main" id="{EA3CD368-BB5E-8DF9-BDFA-6E8A3A8D6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7586" y="2315035"/>
                <a:ext cx="234031" cy="234031"/>
              </a:xfrm>
              <a:prstGeom prst="rect">
                <a:avLst/>
              </a:prstGeom>
            </p:spPr>
          </p:pic>
        </p:grpSp>
        <p:sp>
          <p:nvSpPr>
            <p:cNvPr id="127" name="Circle">
              <a:extLst>
                <a:ext uri="{FF2B5EF4-FFF2-40B4-BE49-F238E27FC236}">
                  <a16:creationId xmlns:a16="http://schemas.microsoft.com/office/drawing/2014/main" id="{2009B9A9-F5FB-F3E0-380F-E79CFFB6033B}"/>
                </a:ext>
              </a:extLst>
            </p:cNvPr>
            <p:cNvSpPr>
              <a:spLocks noChangeAspect="1"/>
            </p:cNvSpPr>
            <p:nvPr/>
          </p:nvSpPr>
          <p:spPr>
            <a:xfrm>
              <a:off x="3622275" y="5850407"/>
              <a:ext cx="964157" cy="353683"/>
            </a:xfrm>
            <a:prstGeom prst="roundRect">
              <a:avLst>
                <a:gd name="adj" fmla="val 6763"/>
              </a:avLst>
            </a:prstGeom>
            <a:solidFill>
              <a:schemeClr val="bg1"/>
            </a:solidFill>
            <a:ln w="38100" cmpd="dbl">
              <a:solidFill>
                <a:srgbClr val="5496A3"/>
              </a:solidFill>
              <a:miter lim="400000"/>
            </a:ln>
            <a:effectLst/>
          </p:spPr>
          <p:txBody>
            <a:bodyPr lIns="0" tIns="0" rIns="0" bIns="0" anchor="ctr"/>
            <a:lstStyle/>
            <a:p>
              <a:pPr marL="0" marR="0" lvl="0" indent="0" algn="ctr" defTabSz="457200" rtl="0" eaLnBrk="1" fontAlgn="auto" latinLnBrk="0" hangingPunct="1">
                <a:lnSpc>
                  <a:spcPts val="1380"/>
                </a:lnSpc>
                <a:spcBef>
                  <a:spcPts val="0"/>
                </a:spcBef>
                <a:spcAft>
                  <a:spcPts val="0"/>
                </a:spcAft>
                <a:buClrTx/>
                <a:buSzTx/>
                <a:buFontTx/>
                <a:buNone/>
                <a:tabLst/>
                <a:defRPr/>
              </a:pPr>
              <a:r>
                <a:rPr kumimoji="0" lang="en-US" sz="900" b="0" i="0" u="none" strike="noStrike" kern="1200" cap="none" spc="20" normalizeH="0" baseline="0" noProof="0" dirty="0">
                  <a:ln>
                    <a:noFill/>
                  </a:ln>
                  <a:solidFill>
                    <a:prstClr val="black">
                      <a:lumMod val="85000"/>
                      <a:lumOff val="15000"/>
                    </a:prstClr>
                  </a:solidFill>
                  <a:effectLst/>
                  <a:uLnTx/>
                  <a:uFillTx/>
                  <a:latin typeface="Roboto" panose="02000000000000000000" pitchFamily="2" charset="0"/>
                  <a:ea typeface="Roboto" panose="02000000000000000000" pitchFamily="2" charset="0"/>
                  <a:cs typeface="Roboto" panose="02000000000000000000" pitchFamily="2" charset="0"/>
                </a:rPr>
                <a:t>Competitor #A</a:t>
              </a:r>
              <a:endParaRPr kumimoji="0" lang="id-ID" sz="900" b="0" i="0" u="none" strike="noStrike" kern="1200" cap="none" spc="20" normalizeH="0" baseline="0" noProof="0" dirty="0">
                <a:ln>
                  <a:noFill/>
                </a:ln>
                <a:solidFill>
                  <a:prstClr val="black">
                    <a:lumMod val="85000"/>
                    <a:lumOff val="1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28" name="Circle">
              <a:extLst>
                <a:ext uri="{FF2B5EF4-FFF2-40B4-BE49-F238E27FC236}">
                  <a16:creationId xmlns:a16="http://schemas.microsoft.com/office/drawing/2014/main" id="{2941B985-A244-E8B4-FEEE-DF8B84BC4E70}"/>
                </a:ext>
              </a:extLst>
            </p:cNvPr>
            <p:cNvSpPr>
              <a:spLocks noChangeAspect="1"/>
            </p:cNvSpPr>
            <p:nvPr/>
          </p:nvSpPr>
          <p:spPr>
            <a:xfrm>
              <a:off x="9225355" y="2711554"/>
              <a:ext cx="964157" cy="353683"/>
            </a:xfrm>
            <a:prstGeom prst="roundRect">
              <a:avLst>
                <a:gd name="adj" fmla="val 6763"/>
              </a:avLst>
            </a:prstGeom>
            <a:solidFill>
              <a:schemeClr val="bg1"/>
            </a:solidFill>
            <a:ln w="38100" cmpd="dbl">
              <a:solidFill>
                <a:srgbClr val="5496A3"/>
              </a:solidFill>
              <a:miter lim="400000"/>
            </a:ln>
            <a:effectLst/>
          </p:spPr>
          <p:txBody>
            <a:bodyPr lIns="0" tIns="0" rIns="0" bIns="0" anchor="ctr"/>
            <a:lstStyle/>
            <a:p>
              <a:pPr marL="0" marR="0" lvl="0" indent="0" algn="ctr" defTabSz="457200" rtl="0" eaLnBrk="1" fontAlgn="auto" latinLnBrk="0" hangingPunct="1">
                <a:lnSpc>
                  <a:spcPts val="1380"/>
                </a:lnSpc>
                <a:spcBef>
                  <a:spcPts val="0"/>
                </a:spcBef>
                <a:spcAft>
                  <a:spcPts val="0"/>
                </a:spcAft>
                <a:buClrTx/>
                <a:buSzTx/>
                <a:buFontTx/>
                <a:buNone/>
                <a:tabLst/>
                <a:defRPr/>
              </a:pPr>
              <a:r>
                <a:rPr kumimoji="0" lang="en-US" sz="900" b="0" i="0" u="none" strike="noStrike" kern="1200" cap="none" spc="20" normalizeH="0" baseline="0" noProof="0" dirty="0">
                  <a:ln>
                    <a:noFill/>
                  </a:ln>
                  <a:solidFill>
                    <a:prstClr val="black">
                      <a:lumMod val="85000"/>
                      <a:lumOff val="15000"/>
                    </a:prstClr>
                  </a:solidFill>
                  <a:effectLst/>
                  <a:uLnTx/>
                  <a:uFillTx/>
                  <a:latin typeface="Roboto" panose="02000000000000000000" pitchFamily="2" charset="0"/>
                  <a:ea typeface="Roboto" panose="02000000000000000000" pitchFamily="2" charset="0"/>
                  <a:cs typeface="Roboto" panose="02000000000000000000" pitchFamily="2" charset="0"/>
                </a:rPr>
                <a:t>Competitor #A</a:t>
              </a:r>
              <a:endParaRPr kumimoji="0" lang="id-ID" sz="900" b="0" i="0" u="none" strike="noStrike" kern="1200" cap="none" spc="20" normalizeH="0" baseline="0" noProof="0" dirty="0">
                <a:ln>
                  <a:noFill/>
                </a:ln>
                <a:solidFill>
                  <a:prstClr val="black">
                    <a:lumMod val="85000"/>
                    <a:lumOff val="1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55766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9DAC14-AA11-FB4F-484F-DDB9A11F1EFF}"/>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graphicFrame>
        <p:nvGraphicFramePr>
          <p:cNvPr id="53" name="Table 3">
            <a:extLst>
              <a:ext uri="{FF2B5EF4-FFF2-40B4-BE49-F238E27FC236}">
                <a16:creationId xmlns:a16="http://schemas.microsoft.com/office/drawing/2014/main" id="{C439144D-CDA7-2DD1-BB57-6E575D64DBE2}"/>
              </a:ext>
            </a:extLst>
          </p:cNvPr>
          <p:cNvGraphicFramePr>
            <a:graphicFrameLocks noGrp="1"/>
          </p:cNvGraphicFramePr>
          <p:nvPr>
            <p:extLst>
              <p:ext uri="{D42A27DB-BD31-4B8C-83A1-F6EECF244321}">
                <p14:modId xmlns:p14="http://schemas.microsoft.com/office/powerpoint/2010/main" val="1429067881"/>
              </p:ext>
            </p:extLst>
          </p:nvPr>
        </p:nvGraphicFramePr>
        <p:xfrm>
          <a:off x="0" y="0"/>
          <a:ext cx="12192000" cy="6858002"/>
        </p:xfrm>
        <a:graphic>
          <a:graphicData uri="http://schemas.openxmlformats.org/drawingml/2006/table">
            <a:tbl>
              <a:tblPr firstRow="1" bandRow="1">
                <a:tableStyleId>{7DF18680-E054-41AD-8BC1-D1AEF772440D}</a:tableStyleId>
              </a:tblPr>
              <a:tblGrid>
                <a:gridCol w="1547281">
                  <a:extLst>
                    <a:ext uri="{9D8B030D-6E8A-4147-A177-3AD203B41FA5}">
                      <a16:colId xmlns:a16="http://schemas.microsoft.com/office/drawing/2014/main" val="2922841512"/>
                    </a:ext>
                  </a:extLst>
                </a:gridCol>
                <a:gridCol w="1134310">
                  <a:extLst>
                    <a:ext uri="{9D8B030D-6E8A-4147-A177-3AD203B41FA5}">
                      <a16:colId xmlns:a16="http://schemas.microsoft.com/office/drawing/2014/main" val="3971323737"/>
                    </a:ext>
                  </a:extLst>
                </a:gridCol>
                <a:gridCol w="1091614">
                  <a:extLst>
                    <a:ext uri="{9D8B030D-6E8A-4147-A177-3AD203B41FA5}">
                      <a16:colId xmlns:a16="http://schemas.microsoft.com/office/drawing/2014/main" val="1214730065"/>
                    </a:ext>
                  </a:extLst>
                </a:gridCol>
                <a:gridCol w="1103595">
                  <a:extLst>
                    <a:ext uri="{9D8B030D-6E8A-4147-A177-3AD203B41FA5}">
                      <a16:colId xmlns:a16="http://schemas.microsoft.com/office/drawing/2014/main" val="816666546"/>
                    </a:ext>
                  </a:extLst>
                </a:gridCol>
                <a:gridCol w="1219200">
                  <a:extLst>
                    <a:ext uri="{9D8B030D-6E8A-4147-A177-3AD203B41FA5}">
                      <a16:colId xmlns:a16="http://schemas.microsoft.com/office/drawing/2014/main" val="797546532"/>
                    </a:ext>
                  </a:extLst>
                </a:gridCol>
                <a:gridCol w="1219200">
                  <a:extLst>
                    <a:ext uri="{9D8B030D-6E8A-4147-A177-3AD203B41FA5}">
                      <a16:colId xmlns:a16="http://schemas.microsoft.com/office/drawing/2014/main" val="434157577"/>
                    </a:ext>
                  </a:extLst>
                </a:gridCol>
                <a:gridCol w="1219200">
                  <a:extLst>
                    <a:ext uri="{9D8B030D-6E8A-4147-A177-3AD203B41FA5}">
                      <a16:colId xmlns:a16="http://schemas.microsoft.com/office/drawing/2014/main" val="795145841"/>
                    </a:ext>
                  </a:extLst>
                </a:gridCol>
                <a:gridCol w="1219200">
                  <a:extLst>
                    <a:ext uri="{9D8B030D-6E8A-4147-A177-3AD203B41FA5}">
                      <a16:colId xmlns:a16="http://schemas.microsoft.com/office/drawing/2014/main" val="158862538"/>
                    </a:ext>
                  </a:extLst>
                </a:gridCol>
                <a:gridCol w="1219200">
                  <a:extLst>
                    <a:ext uri="{9D8B030D-6E8A-4147-A177-3AD203B41FA5}">
                      <a16:colId xmlns:a16="http://schemas.microsoft.com/office/drawing/2014/main" val="351497199"/>
                    </a:ext>
                  </a:extLst>
                </a:gridCol>
                <a:gridCol w="1219200">
                  <a:extLst>
                    <a:ext uri="{9D8B030D-6E8A-4147-A177-3AD203B41FA5}">
                      <a16:colId xmlns:a16="http://schemas.microsoft.com/office/drawing/2014/main" val="3102208587"/>
                    </a:ext>
                  </a:extLst>
                </a:gridCol>
              </a:tblGrid>
              <a:tr h="124612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spc="-5" dirty="0">
                          <a:solidFill>
                            <a:schemeClr val="bg1"/>
                          </a:solidFill>
                          <a:latin typeface="Roboto" panose="02000000000000000000" pitchFamily="2" charset="0"/>
                          <a:ea typeface="Roboto" panose="02000000000000000000" pitchFamily="2" charset="0"/>
                        </a:rPr>
                        <a:t>KPI</a:t>
                      </a:r>
                      <a:r>
                        <a:rPr lang="en-US" sz="1000" b="1" spc="-10" dirty="0">
                          <a:solidFill>
                            <a:schemeClr val="bg1"/>
                          </a:solidFill>
                          <a:latin typeface="Roboto" panose="02000000000000000000" pitchFamily="2" charset="0"/>
                          <a:ea typeface="Roboto" panose="02000000000000000000" pitchFamily="2" charset="0"/>
                        </a:rPr>
                        <a:t> </a:t>
                      </a:r>
                      <a:r>
                        <a:rPr lang="en-US" sz="1000" b="1" dirty="0">
                          <a:solidFill>
                            <a:schemeClr val="bg1"/>
                          </a:solidFill>
                          <a:latin typeface="Roboto" panose="02000000000000000000" pitchFamily="2" charset="0"/>
                          <a:ea typeface="Roboto" panose="02000000000000000000" pitchFamily="2" charset="0"/>
                        </a:rPr>
                        <a:t>&gt;&gt;</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cs typeface="Arial" panose="020B0604020202020204" pitchFamily="34" charset="0"/>
                        </a:rPr>
                        <a:t>Patent is in use/unused</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Roboto" panose="02000000000000000000" pitchFamily="2" charset="0"/>
                          <a:ea typeface="Roboto" panose="02000000000000000000" pitchFamily="2" charset="0"/>
                        </a:rPr>
                        <a:t>Scope (broadness) of the independent claim (s)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Adjacent application area (s)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Possibility of invalidation</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cs typeface="Arial" panose="020B0604020202020204" pitchFamily="34" charset="0"/>
                        </a:rPr>
                        <a:t>Number of searched products/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cs typeface="Arial" panose="020B0604020202020204" pitchFamily="34" charset="0"/>
                        </a:rPr>
                        <a:t>technologies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cs typeface="Arial" panose="020B0604020202020204" pitchFamily="34" charset="0"/>
                        </a:rPr>
                        <a:t>Market potential of identified infringement cases </a:t>
                      </a: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Infringement type | Industry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Others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Overall score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extLst>
                  <a:ext uri="{0D108BD9-81ED-4DB2-BD59-A6C34878D82A}">
                    <a16:rowId xmlns:a16="http://schemas.microsoft.com/office/drawing/2014/main" val="2482744424"/>
                  </a:ext>
                </a:extLst>
              </a:tr>
              <a:tr h="55605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b="1" dirty="0">
                          <a:latin typeface="Roboto" panose="02000000000000000000" pitchFamily="2" charset="0"/>
                          <a:ea typeface="Roboto" panose="02000000000000000000" pitchFamily="2" charset="0"/>
                        </a:rPr>
                        <a:t>Weightage &gt;</a:t>
                      </a:r>
                      <a:endParaRPr lang="en-US" sz="1000" b="1"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10%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8%</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1563848851"/>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Roboto" panose="02000000000000000000" pitchFamily="2" charset="0"/>
                          <a:ea typeface="Roboto" panose="02000000000000000000" pitchFamily="2" charset="0"/>
                        </a:rPr>
                        <a:t>IP</a:t>
                      </a:r>
                      <a:r>
                        <a:rPr lang="en-US" sz="1000" b="1" spc="-40" dirty="0">
                          <a:latin typeface="Roboto" panose="02000000000000000000" pitchFamily="2" charset="0"/>
                          <a:ea typeface="Roboto" panose="02000000000000000000" pitchFamily="2" charset="0"/>
                        </a:rPr>
                        <a:t> </a:t>
                      </a:r>
                      <a:r>
                        <a:rPr lang="en-US" sz="1000" b="1" spc="-5" dirty="0">
                          <a:latin typeface="Roboto" panose="02000000000000000000" pitchFamily="2" charset="0"/>
                          <a:ea typeface="Roboto" panose="02000000000000000000" pitchFamily="2" charset="0"/>
                        </a:rPr>
                        <a:t>clusters</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Score</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Score</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982219218"/>
                  </a:ext>
                </a:extLst>
              </a:tr>
              <a:tr h="90208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Patent #1</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90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90</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946815062"/>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Patent #2</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6569254"/>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Patent #3</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927998749"/>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Patent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#4</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1946691898"/>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Patent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#5</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517764174"/>
                  </a:ext>
                </a:extLst>
              </a:tr>
              <a:tr h="69229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Patent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#6</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xx</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275918218"/>
                  </a:ext>
                </a:extLst>
              </a:tr>
            </a:tbl>
          </a:graphicData>
        </a:graphic>
      </p:graphicFrame>
    </p:spTree>
    <p:extLst>
      <p:ext uri="{BB962C8B-B14F-4D97-AF65-F5344CB8AC3E}">
        <p14:creationId xmlns:p14="http://schemas.microsoft.com/office/powerpoint/2010/main" val="40468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09DAC14-AA11-FB4F-484F-DDB9A11F1EFF}"/>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graphicFrame>
        <p:nvGraphicFramePr>
          <p:cNvPr id="3" name="Table 3">
            <a:extLst>
              <a:ext uri="{FF2B5EF4-FFF2-40B4-BE49-F238E27FC236}">
                <a16:creationId xmlns:a16="http://schemas.microsoft.com/office/drawing/2014/main" id="{382B2A29-CCED-D60C-AE2A-C143CBAC24CD}"/>
              </a:ext>
            </a:extLst>
          </p:cNvPr>
          <p:cNvGraphicFramePr>
            <a:graphicFrameLocks noGrp="1"/>
          </p:cNvGraphicFramePr>
          <p:nvPr>
            <p:extLst>
              <p:ext uri="{D42A27DB-BD31-4B8C-83A1-F6EECF244321}">
                <p14:modId xmlns:p14="http://schemas.microsoft.com/office/powerpoint/2010/main" val="4058446117"/>
              </p:ext>
            </p:extLst>
          </p:nvPr>
        </p:nvGraphicFramePr>
        <p:xfrm>
          <a:off x="0" y="0"/>
          <a:ext cx="12192002" cy="6858002"/>
        </p:xfrm>
        <a:graphic>
          <a:graphicData uri="http://schemas.openxmlformats.org/drawingml/2006/table">
            <a:tbl>
              <a:tblPr firstRow="1" bandRow="1">
                <a:tableStyleId>{7DF18680-E054-41AD-8BC1-D1AEF772440D}</a:tableStyleId>
              </a:tblPr>
              <a:tblGrid>
                <a:gridCol w="1719200">
                  <a:extLst>
                    <a:ext uri="{9D8B030D-6E8A-4147-A177-3AD203B41FA5}">
                      <a16:colId xmlns:a16="http://schemas.microsoft.com/office/drawing/2014/main" val="2922841512"/>
                    </a:ext>
                  </a:extLst>
                </a:gridCol>
                <a:gridCol w="1260345">
                  <a:extLst>
                    <a:ext uri="{9D8B030D-6E8A-4147-A177-3AD203B41FA5}">
                      <a16:colId xmlns:a16="http://schemas.microsoft.com/office/drawing/2014/main" val="3971323737"/>
                    </a:ext>
                  </a:extLst>
                </a:gridCol>
                <a:gridCol w="1212904">
                  <a:extLst>
                    <a:ext uri="{9D8B030D-6E8A-4147-A177-3AD203B41FA5}">
                      <a16:colId xmlns:a16="http://schemas.microsoft.com/office/drawing/2014/main" val="1214730065"/>
                    </a:ext>
                  </a:extLst>
                </a:gridCol>
                <a:gridCol w="1226218">
                  <a:extLst>
                    <a:ext uri="{9D8B030D-6E8A-4147-A177-3AD203B41FA5}">
                      <a16:colId xmlns:a16="http://schemas.microsoft.com/office/drawing/2014/main" val="816666546"/>
                    </a:ext>
                  </a:extLst>
                </a:gridCol>
                <a:gridCol w="1354667">
                  <a:extLst>
                    <a:ext uri="{9D8B030D-6E8A-4147-A177-3AD203B41FA5}">
                      <a16:colId xmlns:a16="http://schemas.microsoft.com/office/drawing/2014/main" val="797546532"/>
                    </a:ext>
                  </a:extLst>
                </a:gridCol>
                <a:gridCol w="1354667">
                  <a:extLst>
                    <a:ext uri="{9D8B030D-6E8A-4147-A177-3AD203B41FA5}">
                      <a16:colId xmlns:a16="http://schemas.microsoft.com/office/drawing/2014/main" val="434157577"/>
                    </a:ext>
                  </a:extLst>
                </a:gridCol>
                <a:gridCol w="1354667">
                  <a:extLst>
                    <a:ext uri="{9D8B030D-6E8A-4147-A177-3AD203B41FA5}">
                      <a16:colId xmlns:a16="http://schemas.microsoft.com/office/drawing/2014/main" val="795145841"/>
                    </a:ext>
                  </a:extLst>
                </a:gridCol>
                <a:gridCol w="1354667">
                  <a:extLst>
                    <a:ext uri="{9D8B030D-6E8A-4147-A177-3AD203B41FA5}">
                      <a16:colId xmlns:a16="http://schemas.microsoft.com/office/drawing/2014/main" val="158862538"/>
                    </a:ext>
                  </a:extLst>
                </a:gridCol>
                <a:gridCol w="1354667">
                  <a:extLst>
                    <a:ext uri="{9D8B030D-6E8A-4147-A177-3AD203B41FA5}">
                      <a16:colId xmlns:a16="http://schemas.microsoft.com/office/drawing/2014/main" val="351497199"/>
                    </a:ext>
                  </a:extLst>
                </a:gridCol>
              </a:tblGrid>
              <a:tr h="119650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spc="-5" dirty="0">
                          <a:solidFill>
                            <a:schemeClr val="bg1"/>
                          </a:solidFill>
                          <a:latin typeface="Roboto" panose="02000000000000000000" pitchFamily="2" charset="0"/>
                          <a:ea typeface="Roboto" panose="02000000000000000000" pitchFamily="2" charset="0"/>
                        </a:rPr>
                        <a:t>KPI</a:t>
                      </a:r>
                      <a:r>
                        <a:rPr lang="en-US" sz="1000" b="1" spc="-10" dirty="0">
                          <a:solidFill>
                            <a:schemeClr val="bg1"/>
                          </a:solidFill>
                          <a:latin typeface="Roboto" panose="02000000000000000000" pitchFamily="2" charset="0"/>
                          <a:ea typeface="Roboto" panose="02000000000000000000" pitchFamily="2" charset="0"/>
                        </a:rPr>
                        <a:t> </a:t>
                      </a:r>
                      <a:r>
                        <a:rPr lang="en-US" sz="1000" b="1" dirty="0">
                          <a:solidFill>
                            <a:schemeClr val="bg1"/>
                          </a:solidFill>
                          <a:latin typeface="Roboto" panose="02000000000000000000" pitchFamily="2" charset="0"/>
                          <a:ea typeface="Roboto" panose="02000000000000000000" pitchFamily="2" charset="0"/>
                        </a:rPr>
                        <a:t>&gt;&gt;</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cs typeface="Arial" panose="020B0604020202020204" pitchFamily="34" charset="0"/>
                        </a:rPr>
                        <a:t>Patent is in use/unused</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Identified licensing out opportunity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Competitors’ IP activity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Alignment with market trend</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latin typeface="Roboto" panose="02000000000000000000" pitchFamily="2" charset="0"/>
                          <a:ea typeface="Roboto" panose="02000000000000000000" pitchFamily="2" charset="0"/>
                        </a:rPr>
                        <a:t>Sustainability impact </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Patent strength</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rPr>
                        <a:t>Others</a:t>
                      </a:r>
                      <a:endParaRPr lang="en-US" sz="1000" dirty="0">
                        <a:solidFill>
                          <a:schemeClr val="bg1"/>
                        </a:solidFill>
                        <a:latin typeface="Roboto" panose="02000000000000000000" pitchFamily="2" charset="0"/>
                        <a:ea typeface="Roboto" panose="02000000000000000000" pitchFamily="2" charset="0"/>
                        <a:cs typeface="Arial" panose="020B0604020202020204" pitchFamily="34" charset="0"/>
                      </a:endParaRPr>
                    </a:p>
                  </a:txBody>
                  <a:tcPr marL="0" marR="0" marT="0" marB="0" anchor="ctr">
                    <a:solidFill>
                      <a:srgbClr val="00206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00" dirty="0">
                          <a:solidFill>
                            <a:schemeClr val="bg1"/>
                          </a:solidFill>
                          <a:latin typeface="Roboto" panose="02000000000000000000" pitchFamily="2" charset="0"/>
                          <a:ea typeface="Roboto" panose="02000000000000000000" pitchFamily="2" charset="0"/>
                          <a:cs typeface="Arial" panose="020B0604020202020204" pitchFamily="34" charset="0"/>
                        </a:rPr>
                        <a:t>Recommendation </a:t>
                      </a:r>
                    </a:p>
                  </a:txBody>
                  <a:tcPr marL="0" marR="0" marT="0" marB="0" anchor="ctr">
                    <a:solidFill>
                      <a:srgbClr val="002060"/>
                    </a:solidFill>
                  </a:tcPr>
                </a:tc>
                <a:extLst>
                  <a:ext uri="{0D108BD9-81ED-4DB2-BD59-A6C34878D82A}">
                    <a16:rowId xmlns:a16="http://schemas.microsoft.com/office/drawing/2014/main" val="2482744424"/>
                  </a:ext>
                </a:extLst>
              </a:tr>
              <a:tr h="86616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#1</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cs typeface="Arial" panose="020B0604020202020204" pitchFamily="34" charset="0"/>
                        </a:rPr>
                        <a:t>Unused </a:t>
                      </a: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Licensing out</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946815062"/>
                  </a:ext>
                </a:extLst>
              </a:tr>
              <a:tr h="8069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#2</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cs typeface="Arial" panose="020B0604020202020204" pitchFamily="34" charset="0"/>
                        </a:rPr>
                        <a:t>Unused </a:t>
                      </a: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Maintain | Defensive strategy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6569254"/>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000" dirty="0">
                          <a:latin typeface="Roboto" panose="02000000000000000000" pitchFamily="2" charset="0"/>
                          <a:ea typeface="Roboto" panose="02000000000000000000" pitchFamily="2" charset="0"/>
                        </a:rPr>
                        <a:t>IP Cluster #3</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cs typeface="Arial" panose="020B0604020202020204" pitchFamily="34" charset="0"/>
                        </a:rPr>
                        <a:t>In use</a:t>
                      </a: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Maintain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927998749"/>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#4</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In use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High</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Medium</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Strategic partnership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1946691898"/>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#5</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cs typeface="Arial" panose="020B0604020202020204" pitchFamily="34" charset="0"/>
                        </a:rPr>
                        <a:t>Unused</a:t>
                      </a: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cs typeface="Arial" panose="020B0604020202020204" pitchFamily="34" charset="0"/>
                        </a:rPr>
                        <a:t>Low</a:t>
                      </a: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 </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Low</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Release IP protection</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2517764174"/>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#6</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4275918218"/>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#7</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85681779"/>
                  </a:ext>
                </a:extLst>
              </a:tr>
              <a:tr h="6647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Roboto" panose="02000000000000000000" pitchFamily="2" charset="0"/>
                          <a:ea typeface="Roboto" panose="02000000000000000000" pitchFamily="2" charset="0"/>
                        </a:rPr>
                        <a:t>IP Cluster </a:t>
                      </a:r>
                      <a:r>
                        <a:rPr kumimoji="0" lang="en-US" sz="1000" b="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rPr>
                        <a:t>#8</a:t>
                      </a:r>
                      <a:endParaRPr kumimoji="0" lang="en-US" sz="1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dirty="0">
                          <a:latin typeface="Roboto" panose="02000000000000000000" pitchFamily="2" charset="0"/>
                          <a:ea typeface="Roboto" panose="02000000000000000000" pitchFamily="2" charset="0"/>
                        </a:rPr>
                        <a:t>xx</a:t>
                      </a:r>
                      <a:endParaRPr lang="en-US" sz="1000" dirty="0">
                        <a:latin typeface="Roboto" panose="02000000000000000000" pitchFamily="2" charset="0"/>
                        <a:ea typeface="Roboto" panose="02000000000000000000" pitchFamily="2" charset="0"/>
                        <a:cs typeface="Arial" panose="020B0604020202020204" pitchFamily="34" charset="0"/>
                      </a:endParaRPr>
                    </a:p>
                  </a:txBody>
                  <a:tcPr anchor="ctr"/>
                </a:tc>
                <a:extLst>
                  <a:ext uri="{0D108BD9-81ED-4DB2-BD59-A6C34878D82A}">
                    <a16:rowId xmlns:a16="http://schemas.microsoft.com/office/drawing/2014/main" val="3121170875"/>
                  </a:ext>
                </a:extLst>
              </a:tr>
            </a:tbl>
          </a:graphicData>
        </a:graphic>
      </p:graphicFrame>
    </p:spTree>
    <p:extLst>
      <p:ext uri="{BB962C8B-B14F-4D97-AF65-F5344CB8AC3E}">
        <p14:creationId xmlns:p14="http://schemas.microsoft.com/office/powerpoint/2010/main" val="34806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Pentagon 2">
            <a:extLst>
              <a:ext uri="{FF2B5EF4-FFF2-40B4-BE49-F238E27FC236}">
                <a16:creationId xmlns:a16="http://schemas.microsoft.com/office/drawing/2014/main" id="{A51C064D-A050-CEE1-BBB4-B62F5D9B37E8}"/>
              </a:ext>
            </a:extLst>
          </p:cNvPr>
          <p:cNvSpPr/>
          <p:nvPr/>
        </p:nvSpPr>
        <p:spPr>
          <a:xfrm>
            <a:off x="1157467" y="418111"/>
            <a:ext cx="8399767" cy="306796"/>
          </a:xfrm>
          <a:prstGeom prst="homePlate">
            <a:avLst/>
          </a:prstGeom>
          <a:solidFill>
            <a:srgbClr val="00206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spcBef>
                <a:spcPts val="100"/>
              </a:spcBef>
            </a:pPr>
            <a:r>
              <a:rPr lang="en-US" sz="1300" b="1" dirty="0">
                <a:solidFill>
                  <a:schemeClr val="bg1"/>
                </a:solidFill>
                <a:latin typeface="Roboto" panose="02000000000000000000" pitchFamily="2" charset="0"/>
                <a:ea typeface="Roboto" panose="02000000000000000000" pitchFamily="2" charset="0"/>
                <a:cs typeface="Arial" panose="020B0604020202020204" pitchFamily="34" charset="0"/>
              </a:rPr>
              <a:t>Patent Benchmarking</a:t>
            </a:r>
          </a:p>
        </p:txBody>
      </p:sp>
      <p:sp>
        <p:nvSpPr>
          <p:cNvPr id="8" name="Rectangle: Rounded Corners 7">
            <a:extLst>
              <a:ext uri="{FF2B5EF4-FFF2-40B4-BE49-F238E27FC236}">
                <a16:creationId xmlns:a16="http://schemas.microsoft.com/office/drawing/2014/main" id="{E62C5CBD-82C3-DE46-1F2B-172DC378651D}"/>
              </a:ext>
            </a:extLst>
          </p:cNvPr>
          <p:cNvSpPr/>
          <p:nvPr/>
        </p:nvSpPr>
        <p:spPr>
          <a:xfrm>
            <a:off x="9755970" y="394122"/>
            <a:ext cx="1377101" cy="415523"/>
          </a:xfrm>
          <a:prstGeom prst="roundRect">
            <a:avLst>
              <a:gd name="adj" fmla="val 50000"/>
            </a:avLst>
          </a:prstGeom>
          <a:solidFill>
            <a:schemeClr val="accent6">
              <a:lumMod val="40000"/>
              <a:lumOff val="60000"/>
            </a:schemeClr>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1100" b="1" dirty="0">
                <a:latin typeface="Roboto" panose="02000000000000000000" pitchFamily="2" charset="0"/>
                <a:ea typeface="Roboto" panose="02000000000000000000" pitchFamily="2" charset="0"/>
                <a:cs typeface="Arial" panose="020B0604020202020204" pitchFamily="34" charset="0"/>
              </a:rPr>
              <a:t>What’s in it for the Client?</a:t>
            </a:r>
            <a:endParaRPr kumimoji="0" lang="en-US" sz="1100" b="1" i="0" u="none" strike="noStrike" kern="1200" cap="none" spc="0" normalizeH="0" baseline="0" noProof="0" dirty="0">
              <a:ln>
                <a:noFill/>
              </a:ln>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07F149B-B53E-6735-D53E-9C5664019184}"/>
              </a:ext>
            </a:extLst>
          </p:cNvPr>
          <p:cNvSpPr/>
          <p:nvPr/>
        </p:nvSpPr>
        <p:spPr>
          <a:xfrm>
            <a:off x="2882962" y="934200"/>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Engagement </a:t>
            </a:r>
          </a:p>
          <a:p>
            <a:pPr lvl="0"/>
            <a:r>
              <a:rPr lang="en-US" sz="950" b="1" dirty="0">
                <a:solidFill>
                  <a:srgbClr val="002060"/>
                </a:solidFill>
                <a:latin typeface="Roboto" panose="02000000000000000000" pitchFamily="2" charset="0"/>
                <a:ea typeface="Roboto" panose="02000000000000000000" pitchFamily="2" charset="0"/>
              </a:rPr>
              <a:t>scope -  </a:t>
            </a:r>
          </a:p>
          <a:p>
            <a:pPr lvl="0"/>
            <a:r>
              <a:rPr lang="en-US" sz="950" dirty="0">
                <a:solidFill>
                  <a:schemeClr val="tx1"/>
                </a:solidFill>
                <a:latin typeface="Roboto" panose="02000000000000000000" pitchFamily="2" charset="0"/>
                <a:ea typeface="Roboto" panose="02000000000000000000" pitchFamily="2" charset="0"/>
              </a:rPr>
              <a:t>Identifying the Client’s interest/objective for patent portfolio assessment </a:t>
            </a:r>
          </a:p>
        </p:txBody>
      </p:sp>
      <p:sp>
        <p:nvSpPr>
          <p:cNvPr id="11" name="Rectangle: Rounded Corners 10">
            <a:extLst>
              <a:ext uri="{FF2B5EF4-FFF2-40B4-BE49-F238E27FC236}">
                <a16:creationId xmlns:a16="http://schemas.microsoft.com/office/drawing/2014/main" id="{BDAD7976-0129-645F-921A-64FC9FA7BF7E}"/>
              </a:ext>
            </a:extLst>
          </p:cNvPr>
          <p:cNvSpPr/>
          <p:nvPr/>
        </p:nvSpPr>
        <p:spPr>
          <a:xfrm>
            <a:off x="4608455" y="934200"/>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Patent portfolio selection –</a:t>
            </a:r>
          </a:p>
          <a:p>
            <a:pPr lvl="0"/>
            <a:r>
              <a:rPr lang="en-US" sz="950" dirty="0">
                <a:solidFill>
                  <a:schemeClr val="tx1"/>
                </a:solidFill>
                <a:latin typeface="Roboto" panose="02000000000000000000" pitchFamily="2" charset="0"/>
                <a:ea typeface="Roboto" panose="02000000000000000000" pitchFamily="2" charset="0"/>
              </a:rPr>
              <a:t>Identification of patent portfolio to be considered for investigation</a:t>
            </a:r>
          </a:p>
        </p:txBody>
      </p:sp>
      <p:sp>
        <p:nvSpPr>
          <p:cNvPr id="12" name="Rectangle: Rounded Corners 11">
            <a:extLst>
              <a:ext uri="{FF2B5EF4-FFF2-40B4-BE49-F238E27FC236}">
                <a16:creationId xmlns:a16="http://schemas.microsoft.com/office/drawing/2014/main" id="{DEA54B66-DB57-FBF8-D529-3719C647CA59}"/>
              </a:ext>
            </a:extLst>
          </p:cNvPr>
          <p:cNvSpPr/>
          <p:nvPr/>
        </p:nvSpPr>
        <p:spPr>
          <a:xfrm>
            <a:off x="6333948" y="934200"/>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Parameters </a:t>
            </a:r>
          </a:p>
          <a:p>
            <a:pPr lvl="0"/>
            <a:r>
              <a:rPr lang="en-US" sz="950" b="1" dirty="0">
                <a:solidFill>
                  <a:srgbClr val="002060"/>
                </a:solidFill>
                <a:latin typeface="Roboto" panose="02000000000000000000" pitchFamily="2" charset="0"/>
                <a:ea typeface="Roboto" panose="02000000000000000000" pitchFamily="2" charset="0"/>
              </a:rPr>
              <a:t>selection – </a:t>
            </a:r>
          </a:p>
          <a:p>
            <a:pPr lvl="0"/>
            <a:r>
              <a:rPr lang="en-US" sz="950" dirty="0">
                <a:solidFill>
                  <a:schemeClr val="tx1"/>
                </a:solidFill>
                <a:latin typeface="Roboto" panose="02000000000000000000" pitchFamily="2" charset="0"/>
                <a:ea typeface="Roboto" panose="02000000000000000000" pitchFamily="2" charset="0"/>
              </a:rPr>
              <a:t>Selection of Key performance indicators (KPIs) for patent benchmarking</a:t>
            </a:r>
          </a:p>
        </p:txBody>
      </p:sp>
      <p:sp>
        <p:nvSpPr>
          <p:cNvPr id="13" name="Rectangle: Rounded Corners 12">
            <a:extLst>
              <a:ext uri="{FF2B5EF4-FFF2-40B4-BE49-F238E27FC236}">
                <a16:creationId xmlns:a16="http://schemas.microsoft.com/office/drawing/2014/main" id="{209EB8F0-4E97-06FF-04CC-E5BA6F4A16EA}"/>
              </a:ext>
            </a:extLst>
          </p:cNvPr>
          <p:cNvSpPr/>
          <p:nvPr/>
        </p:nvSpPr>
        <p:spPr>
          <a:xfrm>
            <a:off x="8059441" y="934200"/>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Patent</a:t>
            </a:r>
          </a:p>
          <a:p>
            <a:pPr lvl="0"/>
            <a:r>
              <a:rPr lang="en-US" sz="950" b="1" dirty="0">
                <a:solidFill>
                  <a:srgbClr val="002060"/>
                </a:solidFill>
                <a:latin typeface="Roboto" panose="02000000000000000000" pitchFamily="2" charset="0"/>
                <a:ea typeface="Roboto" panose="02000000000000000000" pitchFamily="2" charset="0"/>
              </a:rPr>
              <a:t>benchmarking –</a:t>
            </a:r>
          </a:p>
          <a:p>
            <a:pPr lvl="0"/>
            <a:r>
              <a:rPr lang="en-US" sz="950" dirty="0">
                <a:solidFill>
                  <a:schemeClr val="tx1"/>
                </a:solidFill>
                <a:latin typeface="Roboto" panose="02000000000000000000" pitchFamily="2" charset="0"/>
                <a:ea typeface="Roboto" panose="02000000000000000000" pitchFamily="2" charset="0"/>
              </a:rPr>
              <a:t>Patent scoring and benchmarking assessment </a:t>
            </a:r>
          </a:p>
        </p:txBody>
      </p:sp>
      <p:sp>
        <p:nvSpPr>
          <p:cNvPr id="14" name="Rectangle: Rounded Corners 13">
            <a:extLst>
              <a:ext uri="{FF2B5EF4-FFF2-40B4-BE49-F238E27FC236}">
                <a16:creationId xmlns:a16="http://schemas.microsoft.com/office/drawing/2014/main" id="{FB184E75-4B11-2577-766C-ACEEB92886B6}"/>
              </a:ext>
            </a:extLst>
          </p:cNvPr>
          <p:cNvSpPr/>
          <p:nvPr/>
        </p:nvSpPr>
        <p:spPr>
          <a:xfrm>
            <a:off x="9784936" y="934200"/>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Key insights for the next step </a:t>
            </a:r>
          </a:p>
        </p:txBody>
      </p:sp>
      <p:sp>
        <p:nvSpPr>
          <p:cNvPr id="15" name="Rectangle: Rounded Corners 14">
            <a:extLst>
              <a:ext uri="{FF2B5EF4-FFF2-40B4-BE49-F238E27FC236}">
                <a16:creationId xmlns:a16="http://schemas.microsoft.com/office/drawing/2014/main" id="{A0B1C408-FC33-8767-5D73-1ECCA55BFB98}"/>
              </a:ext>
            </a:extLst>
          </p:cNvPr>
          <p:cNvSpPr/>
          <p:nvPr/>
        </p:nvSpPr>
        <p:spPr>
          <a:xfrm>
            <a:off x="1157467" y="929990"/>
            <a:ext cx="1332539" cy="993922"/>
          </a:xfrm>
          <a:prstGeom prst="roundRect">
            <a:avLst>
              <a:gd name="adj"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100" b="1" dirty="0">
                <a:solidFill>
                  <a:schemeClr val="tx1"/>
                </a:solidFill>
                <a:latin typeface="Roboto" panose="02000000000000000000" pitchFamily="2" charset="0"/>
                <a:ea typeface="Roboto" panose="02000000000000000000" pitchFamily="2" charset="0"/>
              </a:rPr>
              <a:t>Client’s input</a:t>
            </a:r>
          </a:p>
        </p:txBody>
      </p:sp>
      <p:cxnSp>
        <p:nvCxnSpPr>
          <p:cNvPr id="5" name="Straight Arrow Connector 4">
            <a:extLst>
              <a:ext uri="{FF2B5EF4-FFF2-40B4-BE49-F238E27FC236}">
                <a16:creationId xmlns:a16="http://schemas.microsoft.com/office/drawing/2014/main" id="{629B1FE9-1A57-89E6-2307-4A45A8E26C58}"/>
              </a:ext>
            </a:extLst>
          </p:cNvPr>
          <p:cNvCxnSpPr>
            <a:stCxn id="10" idx="3"/>
            <a:endCxn id="11" idx="1"/>
          </p:cNvCxnSpPr>
          <p:nvPr/>
        </p:nvCxnSpPr>
        <p:spPr>
          <a:xfrm>
            <a:off x="4215501" y="1431161"/>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FD1331-623D-183B-38AB-461FA5F437CD}"/>
              </a:ext>
            </a:extLst>
          </p:cNvPr>
          <p:cNvCxnSpPr>
            <a:stCxn id="11" idx="3"/>
            <a:endCxn id="12" idx="1"/>
          </p:cNvCxnSpPr>
          <p:nvPr/>
        </p:nvCxnSpPr>
        <p:spPr>
          <a:xfrm>
            <a:off x="5940994" y="1431161"/>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3178A0-C7FB-8048-D9C5-DB4B830FEF3B}"/>
              </a:ext>
            </a:extLst>
          </p:cNvPr>
          <p:cNvCxnSpPr>
            <a:stCxn id="12" idx="3"/>
            <a:endCxn id="13" idx="1"/>
          </p:cNvCxnSpPr>
          <p:nvPr/>
        </p:nvCxnSpPr>
        <p:spPr>
          <a:xfrm>
            <a:off x="7666487" y="1431161"/>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2AAF47-E32F-3425-381C-F185C1CB0215}"/>
              </a:ext>
            </a:extLst>
          </p:cNvPr>
          <p:cNvCxnSpPr>
            <a:stCxn id="13" idx="3"/>
            <a:endCxn id="14" idx="1"/>
          </p:cNvCxnSpPr>
          <p:nvPr/>
        </p:nvCxnSpPr>
        <p:spPr>
          <a:xfrm>
            <a:off x="9391980" y="1431161"/>
            <a:ext cx="392956"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656E6-40F1-4F44-7714-D6A132BC2C85}"/>
              </a:ext>
            </a:extLst>
          </p:cNvPr>
          <p:cNvCxnSpPr>
            <a:cxnSpLocks/>
            <a:stCxn id="15" idx="3"/>
            <a:endCxn id="10" idx="1"/>
          </p:cNvCxnSpPr>
          <p:nvPr/>
        </p:nvCxnSpPr>
        <p:spPr>
          <a:xfrm>
            <a:off x="2490006" y="1426951"/>
            <a:ext cx="392956" cy="421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Arrow: Pentagon 37">
            <a:extLst>
              <a:ext uri="{FF2B5EF4-FFF2-40B4-BE49-F238E27FC236}">
                <a16:creationId xmlns:a16="http://schemas.microsoft.com/office/drawing/2014/main" id="{ABF131D8-1A18-0D52-85AF-7AB207C01804}"/>
              </a:ext>
            </a:extLst>
          </p:cNvPr>
          <p:cNvSpPr/>
          <p:nvPr/>
        </p:nvSpPr>
        <p:spPr>
          <a:xfrm>
            <a:off x="1157469" y="2153871"/>
            <a:ext cx="8399767" cy="306796"/>
          </a:xfrm>
          <a:prstGeom prst="homePlate">
            <a:avLst/>
          </a:prstGeom>
          <a:solidFill>
            <a:srgbClr val="00206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spcBef>
                <a:spcPts val="100"/>
              </a:spcBef>
            </a:pPr>
            <a:r>
              <a:rPr lang="en-US" sz="1300" b="1" dirty="0">
                <a:solidFill>
                  <a:schemeClr val="bg1"/>
                </a:solidFill>
                <a:latin typeface="Roboto" panose="02000000000000000000" pitchFamily="2" charset="0"/>
                <a:ea typeface="Roboto" panose="02000000000000000000" pitchFamily="2" charset="0"/>
                <a:cs typeface="Arial" panose="020B0604020202020204" pitchFamily="34" charset="0"/>
              </a:rPr>
              <a:t>Risk Management</a:t>
            </a:r>
          </a:p>
        </p:txBody>
      </p:sp>
      <p:sp>
        <p:nvSpPr>
          <p:cNvPr id="39" name="Rectangle: Rounded Corners 38">
            <a:extLst>
              <a:ext uri="{FF2B5EF4-FFF2-40B4-BE49-F238E27FC236}">
                <a16:creationId xmlns:a16="http://schemas.microsoft.com/office/drawing/2014/main" id="{00483DF5-611C-7592-EEBF-2537D4F581EE}"/>
              </a:ext>
            </a:extLst>
          </p:cNvPr>
          <p:cNvSpPr/>
          <p:nvPr/>
        </p:nvSpPr>
        <p:spPr>
          <a:xfrm>
            <a:off x="9755970" y="2099507"/>
            <a:ext cx="1377101" cy="415523"/>
          </a:xfrm>
          <a:prstGeom prst="roundRect">
            <a:avLst>
              <a:gd name="adj" fmla="val 50000"/>
            </a:avLst>
          </a:prstGeom>
          <a:solidFill>
            <a:schemeClr val="accent6">
              <a:lumMod val="40000"/>
              <a:lumOff val="60000"/>
            </a:schemeClr>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1100" b="1" dirty="0">
                <a:latin typeface="Roboto" panose="02000000000000000000" pitchFamily="2" charset="0"/>
                <a:ea typeface="Roboto" panose="02000000000000000000" pitchFamily="2" charset="0"/>
                <a:cs typeface="Arial" panose="020B0604020202020204" pitchFamily="34" charset="0"/>
              </a:rPr>
              <a:t>What’s in it for the Client?</a:t>
            </a:r>
            <a:endParaRPr kumimoji="0" lang="en-US" sz="1100" b="1" i="0" u="none" strike="noStrike" kern="1200" cap="none" spc="0" normalizeH="0" baseline="0" noProof="0" dirty="0">
              <a:ln>
                <a:noFill/>
              </a:ln>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852F3DE2-A641-11D9-36DD-D49BCAC01089}"/>
              </a:ext>
            </a:extLst>
          </p:cNvPr>
          <p:cNvSpPr/>
          <p:nvPr/>
        </p:nvSpPr>
        <p:spPr>
          <a:xfrm>
            <a:off x="2882962" y="2604195"/>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Competitors’ IP &amp; strategic activity assessment </a:t>
            </a:r>
            <a:endParaRPr lang="en-US" sz="950" dirty="0">
              <a:solidFill>
                <a:srgbClr val="002060"/>
              </a:solidFill>
              <a:latin typeface="Roboto" panose="02000000000000000000" pitchFamily="2" charset="0"/>
              <a:ea typeface="Roboto" panose="02000000000000000000" pitchFamily="2" charset="0"/>
            </a:endParaRPr>
          </a:p>
        </p:txBody>
      </p:sp>
      <p:sp>
        <p:nvSpPr>
          <p:cNvPr id="41" name="Rectangle: Rounded Corners 40">
            <a:extLst>
              <a:ext uri="{FF2B5EF4-FFF2-40B4-BE49-F238E27FC236}">
                <a16:creationId xmlns:a16="http://schemas.microsoft.com/office/drawing/2014/main" id="{42F74AF8-6486-1693-C93E-CCEF7EB0D5C2}"/>
              </a:ext>
            </a:extLst>
          </p:cNvPr>
          <p:cNvSpPr/>
          <p:nvPr/>
        </p:nvSpPr>
        <p:spPr>
          <a:xfrm>
            <a:off x="4627085" y="2604195"/>
            <a:ext cx="2609191"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Gap analysis –</a:t>
            </a:r>
          </a:p>
          <a:p>
            <a:pPr lvl="0"/>
            <a:r>
              <a:rPr lang="en-US" sz="950" b="0" dirty="0">
                <a:solidFill>
                  <a:schemeClr val="tx1"/>
                </a:solidFill>
                <a:latin typeface="Roboto" panose="02000000000000000000" pitchFamily="2" charset="0"/>
                <a:ea typeface="Roboto" panose="02000000000000000000" pitchFamily="2" charset="0"/>
              </a:rPr>
              <a:t>Identifying gaps in the patent portfolio based on market relevancy/trends, strategic alignment, and competitors' activity</a:t>
            </a:r>
          </a:p>
        </p:txBody>
      </p:sp>
      <p:sp>
        <p:nvSpPr>
          <p:cNvPr id="42" name="Rectangle: Rounded Corners 41">
            <a:extLst>
              <a:ext uri="{FF2B5EF4-FFF2-40B4-BE49-F238E27FC236}">
                <a16:creationId xmlns:a16="http://schemas.microsoft.com/office/drawing/2014/main" id="{79F7F3B7-F148-7397-C617-27333A1A9683}"/>
              </a:ext>
            </a:extLst>
          </p:cNvPr>
          <p:cNvSpPr/>
          <p:nvPr/>
        </p:nvSpPr>
        <p:spPr>
          <a:xfrm>
            <a:off x="7647860" y="2604195"/>
            <a:ext cx="1725493"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Regulatory assessment - </a:t>
            </a:r>
          </a:p>
          <a:p>
            <a:pPr lvl="0"/>
            <a:r>
              <a:rPr lang="en-US" sz="950" dirty="0">
                <a:solidFill>
                  <a:schemeClr val="tx1"/>
                </a:solidFill>
                <a:latin typeface="Roboto" panose="02000000000000000000" pitchFamily="2" charset="0"/>
                <a:ea typeface="Roboto" panose="02000000000000000000" pitchFamily="2" charset="0"/>
              </a:rPr>
              <a:t>Identifying regulatory impact on the patent portfolio and mitigation strategies </a:t>
            </a:r>
          </a:p>
        </p:txBody>
      </p:sp>
      <p:sp>
        <p:nvSpPr>
          <p:cNvPr id="44" name="Rectangle: Rounded Corners 43">
            <a:extLst>
              <a:ext uri="{FF2B5EF4-FFF2-40B4-BE49-F238E27FC236}">
                <a16:creationId xmlns:a16="http://schemas.microsoft.com/office/drawing/2014/main" id="{D54A4802-8AF7-C788-7574-EA4FD76FEE1D}"/>
              </a:ext>
            </a:extLst>
          </p:cNvPr>
          <p:cNvSpPr/>
          <p:nvPr/>
        </p:nvSpPr>
        <p:spPr>
          <a:xfrm>
            <a:off x="9784936" y="2604195"/>
            <a:ext cx="1332539" cy="993922"/>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Developing risk mitigation strategies for the Client</a:t>
            </a:r>
          </a:p>
        </p:txBody>
      </p:sp>
      <p:sp>
        <p:nvSpPr>
          <p:cNvPr id="45" name="Rectangle: Rounded Corners 44">
            <a:extLst>
              <a:ext uri="{FF2B5EF4-FFF2-40B4-BE49-F238E27FC236}">
                <a16:creationId xmlns:a16="http://schemas.microsoft.com/office/drawing/2014/main" id="{15B5A712-A19C-A2EE-DF87-13DA31F29958}"/>
              </a:ext>
            </a:extLst>
          </p:cNvPr>
          <p:cNvSpPr/>
          <p:nvPr/>
        </p:nvSpPr>
        <p:spPr>
          <a:xfrm>
            <a:off x="1157469" y="2604195"/>
            <a:ext cx="1332539" cy="993922"/>
          </a:xfrm>
          <a:prstGeom prst="roundRect">
            <a:avLst>
              <a:gd name="adj"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100" b="1" dirty="0">
                <a:solidFill>
                  <a:schemeClr val="tx1"/>
                </a:solidFill>
                <a:latin typeface="Roboto" panose="02000000000000000000" pitchFamily="2" charset="0"/>
                <a:ea typeface="Roboto" panose="02000000000000000000" pitchFamily="2" charset="0"/>
              </a:rPr>
              <a:t>Client’s input &amp; insights from the benchmarking step</a:t>
            </a:r>
          </a:p>
        </p:txBody>
      </p:sp>
      <p:cxnSp>
        <p:nvCxnSpPr>
          <p:cNvPr id="46" name="Straight Arrow Connector 45">
            <a:extLst>
              <a:ext uri="{FF2B5EF4-FFF2-40B4-BE49-F238E27FC236}">
                <a16:creationId xmlns:a16="http://schemas.microsoft.com/office/drawing/2014/main" id="{3FC6C557-2979-36AE-F2AD-05AE94E2212A}"/>
              </a:ext>
            </a:extLst>
          </p:cNvPr>
          <p:cNvCxnSpPr>
            <a:cxnSpLocks/>
            <a:stCxn id="40" idx="3"/>
            <a:endCxn id="41" idx="1"/>
          </p:cNvCxnSpPr>
          <p:nvPr/>
        </p:nvCxnSpPr>
        <p:spPr>
          <a:xfrm>
            <a:off x="4215501" y="3101156"/>
            <a:ext cx="41158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BA3302-E8F1-A0CE-01F1-A65D52C32846}"/>
              </a:ext>
            </a:extLst>
          </p:cNvPr>
          <p:cNvCxnSpPr>
            <a:cxnSpLocks/>
            <a:stCxn id="41" idx="3"/>
            <a:endCxn id="42" idx="1"/>
          </p:cNvCxnSpPr>
          <p:nvPr/>
        </p:nvCxnSpPr>
        <p:spPr>
          <a:xfrm>
            <a:off x="7236276" y="3101156"/>
            <a:ext cx="41158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D437351-D729-3188-7514-DF205E82BF73}"/>
              </a:ext>
            </a:extLst>
          </p:cNvPr>
          <p:cNvCxnSpPr>
            <a:cxnSpLocks/>
            <a:stCxn id="42" idx="3"/>
            <a:endCxn id="44" idx="1"/>
          </p:cNvCxnSpPr>
          <p:nvPr/>
        </p:nvCxnSpPr>
        <p:spPr>
          <a:xfrm>
            <a:off x="9373353" y="3101156"/>
            <a:ext cx="41158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EC465B-B549-FDA4-D5A0-5155341F61AE}"/>
              </a:ext>
            </a:extLst>
          </p:cNvPr>
          <p:cNvCxnSpPr>
            <a:cxnSpLocks/>
            <a:stCxn id="45" idx="3"/>
            <a:endCxn id="40" idx="1"/>
          </p:cNvCxnSpPr>
          <p:nvPr/>
        </p:nvCxnSpPr>
        <p:spPr>
          <a:xfrm>
            <a:off x="2490008" y="3101156"/>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Arrow: Pentagon 73">
            <a:extLst>
              <a:ext uri="{FF2B5EF4-FFF2-40B4-BE49-F238E27FC236}">
                <a16:creationId xmlns:a16="http://schemas.microsoft.com/office/drawing/2014/main" id="{6F634C2B-3C09-009B-072C-7A1675C97876}"/>
              </a:ext>
            </a:extLst>
          </p:cNvPr>
          <p:cNvSpPr/>
          <p:nvPr/>
        </p:nvSpPr>
        <p:spPr>
          <a:xfrm>
            <a:off x="1157469" y="3787693"/>
            <a:ext cx="8399767" cy="306796"/>
          </a:xfrm>
          <a:prstGeom prst="homePlate">
            <a:avLst/>
          </a:prstGeom>
          <a:solidFill>
            <a:srgbClr val="00206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spcBef>
                <a:spcPts val="100"/>
              </a:spcBef>
            </a:pPr>
            <a:r>
              <a:rPr lang="en-US" sz="1300" b="1" dirty="0">
                <a:solidFill>
                  <a:schemeClr val="bg1"/>
                </a:solidFill>
                <a:latin typeface="Roboto" panose="02000000000000000000" pitchFamily="2" charset="0"/>
                <a:ea typeface="Roboto" panose="02000000000000000000" pitchFamily="2" charset="0"/>
                <a:cs typeface="Arial" panose="020B0604020202020204" pitchFamily="34" charset="0"/>
              </a:rPr>
              <a:t>Enforcement Analysis</a:t>
            </a:r>
          </a:p>
        </p:txBody>
      </p:sp>
      <p:sp>
        <p:nvSpPr>
          <p:cNvPr id="75" name="Rectangle: Rounded Corners 74">
            <a:extLst>
              <a:ext uri="{FF2B5EF4-FFF2-40B4-BE49-F238E27FC236}">
                <a16:creationId xmlns:a16="http://schemas.microsoft.com/office/drawing/2014/main" id="{F6B42052-AA98-12B9-3E6B-63BD1E0C8449}"/>
              </a:ext>
            </a:extLst>
          </p:cNvPr>
          <p:cNvSpPr/>
          <p:nvPr/>
        </p:nvSpPr>
        <p:spPr>
          <a:xfrm>
            <a:off x="9755970" y="3733329"/>
            <a:ext cx="1377101" cy="415523"/>
          </a:xfrm>
          <a:prstGeom prst="roundRect">
            <a:avLst>
              <a:gd name="adj" fmla="val 50000"/>
            </a:avLst>
          </a:prstGeom>
          <a:solidFill>
            <a:schemeClr val="accent6">
              <a:lumMod val="40000"/>
              <a:lumOff val="60000"/>
            </a:schemeClr>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1100" b="1" dirty="0">
                <a:latin typeface="Roboto" panose="02000000000000000000" pitchFamily="2" charset="0"/>
                <a:ea typeface="Roboto" panose="02000000000000000000" pitchFamily="2" charset="0"/>
                <a:cs typeface="Arial" panose="020B0604020202020204" pitchFamily="34" charset="0"/>
              </a:rPr>
              <a:t>What’s in it for the Client?</a:t>
            </a:r>
            <a:endParaRPr kumimoji="0" lang="en-US" sz="1100" b="1" i="0" u="none" strike="noStrike" kern="1200" cap="none" spc="0" normalizeH="0" baseline="0" noProof="0" dirty="0">
              <a:ln>
                <a:noFill/>
              </a:ln>
              <a:effectLst/>
              <a:uLnTx/>
              <a:uFillTx/>
              <a:latin typeface="Roboto" panose="02000000000000000000" pitchFamily="2" charset="0"/>
              <a:ea typeface="Roboto" panose="02000000000000000000" pitchFamily="2" charset="0"/>
              <a:cs typeface="Arial" panose="020B0604020202020204" pitchFamily="34" charset="0"/>
            </a:endParaRPr>
          </a:p>
        </p:txBody>
      </p:sp>
      <p:sp>
        <p:nvSpPr>
          <p:cNvPr id="76" name="Rectangle: Rounded Corners 75">
            <a:extLst>
              <a:ext uri="{FF2B5EF4-FFF2-40B4-BE49-F238E27FC236}">
                <a16:creationId xmlns:a16="http://schemas.microsoft.com/office/drawing/2014/main" id="{B4B6FE33-7549-8D92-67E6-0A518D500C17}"/>
              </a:ext>
            </a:extLst>
          </p:cNvPr>
          <p:cNvSpPr/>
          <p:nvPr/>
        </p:nvSpPr>
        <p:spPr>
          <a:xfrm>
            <a:off x="2882962" y="4270281"/>
            <a:ext cx="1332539"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Adjacency analysis </a:t>
            </a:r>
            <a:endParaRPr lang="en-US" sz="950" dirty="0">
              <a:solidFill>
                <a:srgbClr val="002060"/>
              </a:solidFill>
              <a:latin typeface="Roboto" panose="02000000000000000000" pitchFamily="2" charset="0"/>
              <a:ea typeface="Roboto" panose="02000000000000000000" pitchFamily="2" charset="0"/>
            </a:endParaRPr>
          </a:p>
        </p:txBody>
      </p:sp>
      <p:sp>
        <p:nvSpPr>
          <p:cNvPr id="78" name="Rectangle: Rounded Corners 77">
            <a:extLst>
              <a:ext uri="{FF2B5EF4-FFF2-40B4-BE49-F238E27FC236}">
                <a16:creationId xmlns:a16="http://schemas.microsoft.com/office/drawing/2014/main" id="{123660F9-D4AC-7AFA-DC2F-89D8CEBCEC67}"/>
              </a:ext>
            </a:extLst>
          </p:cNvPr>
          <p:cNvSpPr/>
          <p:nvPr/>
        </p:nvSpPr>
        <p:spPr>
          <a:xfrm>
            <a:off x="4608455" y="4270281"/>
            <a:ext cx="1332539"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Identification of potential infringers</a:t>
            </a:r>
          </a:p>
        </p:txBody>
      </p:sp>
      <p:sp>
        <p:nvSpPr>
          <p:cNvPr id="79" name="Rectangle: Rounded Corners 78">
            <a:extLst>
              <a:ext uri="{FF2B5EF4-FFF2-40B4-BE49-F238E27FC236}">
                <a16:creationId xmlns:a16="http://schemas.microsoft.com/office/drawing/2014/main" id="{04E8DF37-7711-72F8-6EBB-E9F5F57E4E4A}"/>
              </a:ext>
            </a:extLst>
          </p:cNvPr>
          <p:cNvSpPr/>
          <p:nvPr/>
        </p:nvSpPr>
        <p:spPr>
          <a:xfrm>
            <a:off x="6333948" y="4270281"/>
            <a:ext cx="1332539"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Claim mapping and evidence of use assessment</a:t>
            </a:r>
            <a:endParaRPr lang="en-US" sz="950" dirty="0">
              <a:solidFill>
                <a:srgbClr val="002060"/>
              </a:solidFill>
              <a:latin typeface="Roboto" panose="02000000000000000000" pitchFamily="2" charset="0"/>
              <a:ea typeface="Roboto" panose="02000000000000000000" pitchFamily="2" charset="0"/>
            </a:endParaRPr>
          </a:p>
        </p:txBody>
      </p:sp>
      <p:sp>
        <p:nvSpPr>
          <p:cNvPr id="80" name="Rectangle: Rounded Corners 79">
            <a:extLst>
              <a:ext uri="{FF2B5EF4-FFF2-40B4-BE49-F238E27FC236}">
                <a16:creationId xmlns:a16="http://schemas.microsoft.com/office/drawing/2014/main" id="{7EF294B0-9D8E-7432-942A-AE5AD86AF72E}"/>
              </a:ext>
            </a:extLst>
          </p:cNvPr>
          <p:cNvSpPr/>
          <p:nvPr/>
        </p:nvSpPr>
        <p:spPr>
          <a:xfrm>
            <a:off x="8059441" y="4270281"/>
            <a:ext cx="1332539"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Developing enforcement strategies</a:t>
            </a:r>
          </a:p>
        </p:txBody>
      </p:sp>
      <p:sp>
        <p:nvSpPr>
          <p:cNvPr id="81" name="Rectangle: Rounded Corners 80">
            <a:extLst>
              <a:ext uri="{FF2B5EF4-FFF2-40B4-BE49-F238E27FC236}">
                <a16:creationId xmlns:a16="http://schemas.microsoft.com/office/drawing/2014/main" id="{3414E90F-794A-485D-96B2-3B917B6FC936}"/>
              </a:ext>
            </a:extLst>
          </p:cNvPr>
          <p:cNvSpPr/>
          <p:nvPr/>
        </p:nvSpPr>
        <p:spPr>
          <a:xfrm>
            <a:off x="9784936" y="4270281"/>
            <a:ext cx="1332539" cy="1297589"/>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Revenue generation</a:t>
            </a:r>
          </a:p>
        </p:txBody>
      </p:sp>
      <p:sp>
        <p:nvSpPr>
          <p:cNvPr id="82" name="Rectangle: Rounded Corners 81">
            <a:extLst>
              <a:ext uri="{FF2B5EF4-FFF2-40B4-BE49-F238E27FC236}">
                <a16:creationId xmlns:a16="http://schemas.microsoft.com/office/drawing/2014/main" id="{79D5C702-D8FB-C5F3-4F7C-AEE171CD4DB2}"/>
              </a:ext>
            </a:extLst>
          </p:cNvPr>
          <p:cNvSpPr/>
          <p:nvPr/>
        </p:nvSpPr>
        <p:spPr>
          <a:xfrm>
            <a:off x="1157469" y="4228009"/>
            <a:ext cx="1332539" cy="1339864"/>
          </a:xfrm>
          <a:prstGeom prst="roundRect">
            <a:avLst>
              <a:gd name="adj"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100" b="1" dirty="0">
                <a:solidFill>
                  <a:schemeClr val="tx1"/>
                </a:solidFill>
                <a:latin typeface="Roboto" panose="02000000000000000000" pitchFamily="2" charset="0"/>
                <a:ea typeface="Roboto" panose="02000000000000000000" pitchFamily="2" charset="0"/>
              </a:rPr>
              <a:t>Client’s input &amp; insights from the benchmarking step</a:t>
            </a:r>
          </a:p>
        </p:txBody>
      </p:sp>
      <p:cxnSp>
        <p:nvCxnSpPr>
          <p:cNvPr id="83" name="Straight Arrow Connector 82">
            <a:extLst>
              <a:ext uri="{FF2B5EF4-FFF2-40B4-BE49-F238E27FC236}">
                <a16:creationId xmlns:a16="http://schemas.microsoft.com/office/drawing/2014/main" id="{9866CC75-0C96-B937-FECE-B88C26185F42}"/>
              </a:ext>
            </a:extLst>
          </p:cNvPr>
          <p:cNvCxnSpPr>
            <a:stCxn id="76" idx="3"/>
            <a:endCxn id="78" idx="1"/>
          </p:cNvCxnSpPr>
          <p:nvPr/>
        </p:nvCxnSpPr>
        <p:spPr>
          <a:xfrm>
            <a:off x="4215501" y="4550803"/>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F94DDE5-8B9F-5D52-F6B6-B51A83730145}"/>
              </a:ext>
            </a:extLst>
          </p:cNvPr>
          <p:cNvCxnSpPr>
            <a:stCxn id="78" idx="3"/>
            <a:endCxn id="79" idx="1"/>
          </p:cNvCxnSpPr>
          <p:nvPr/>
        </p:nvCxnSpPr>
        <p:spPr>
          <a:xfrm>
            <a:off x="5940994" y="4550803"/>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E2FD1DF-29EF-CCBA-156B-982E56DFBE36}"/>
              </a:ext>
            </a:extLst>
          </p:cNvPr>
          <p:cNvCxnSpPr>
            <a:stCxn id="79" idx="3"/>
            <a:endCxn id="80" idx="1"/>
          </p:cNvCxnSpPr>
          <p:nvPr/>
        </p:nvCxnSpPr>
        <p:spPr>
          <a:xfrm>
            <a:off x="7666487" y="4550803"/>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92554B4-ADBE-6AE5-BD49-CCA78045F089}"/>
              </a:ext>
            </a:extLst>
          </p:cNvPr>
          <p:cNvCxnSpPr>
            <a:cxnSpLocks/>
            <a:stCxn id="80" idx="3"/>
          </p:cNvCxnSpPr>
          <p:nvPr/>
        </p:nvCxnSpPr>
        <p:spPr>
          <a:xfrm>
            <a:off x="9391980" y="4550803"/>
            <a:ext cx="41158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D465006F-CEFB-2D13-0CCB-B90032221E42}"/>
              </a:ext>
            </a:extLst>
          </p:cNvPr>
          <p:cNvSpPr/>
          <p:nvPr/>
        </p:nvSpPr>
        <p:spPr>
          <a:xfrm>
            <a:off x="4608456" y="5006830"/>
            <a:ext cx="3058032"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chemeClr val="tx1"/>
                </a:solidFill>
                <a:latin typeface="Roboto" panose="02000000000000000000" pitchFamily="2" charset="0"/>
                <a:ea typeface="Roboto" panose="02000000000000000000" pitchFamily="2" charset="0"/>
              </a:rPr>
              <a:t>Identification of potential players for licensing out </a:t>
            </a:r>
          </a:p>
        </p:txBody>
      </p:sp>
      <p:sp>
        <p:nvSpPr>
          <p:cNvPr id="88" name="Rectangle: Rounded Corners 87">
            <a:extLst>
              <a:ext uri="{FF2B5EF4-FFF2-40B4-BE49-F238E27FC236}">
                <a16:creationId xmlns:a16="http://schemas.microsoft.com/office/drawing/2014/main" id="{9A65D5FF-3B8B-9516-038E-C3032F3E9B95}"/>
              </a:ext>
            </a:extLst>
          </p:cNvPr>
          <p:cNvSpPr/>
          <p:nvPr/>
        </p:nvSpPr>
        <p:spPr>
          <a:xfrm>
            <a:off x="8059441" y="5006830"/>
            <a:ext cx="1332539" cy="561043"/>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chemeClr val="tx1"/>
                </a:solidFill>
                <a:latin typeface="Roboto" panose="02000000000000000000" pitchFamily="2" charset="0"/>
                <a:ea typeface="Roboto" panose="02000000000000000000" pitchFamily="2" charset="0"/>
              </a:rPr>
              <a:t>Developing licensing out strategies</a:t>
            </a:r>
          </a:p>
        </p:txBody>
      </p:sp>
      <p:cxnSp>
        <p:nvCxnSpPr>
          <p:cNvPr id="90" name="Straight Arrow Connector 89">
            <a:extLst>
              <a:ext uri="{FF2B5EF4-FFF2-40B4-BE49-F238E27FC236}">
                <a16:creationId xmlns:a16="http://schemas.microsoft.com/office/drawing/2014/main" id="{4EF013FF-7312-B8C5-CB20-D77BD3D16EEB}"/>
              </a:ext>
            </a:extLst>
          </p:cNvPr>
          <p:cNvCxnSpPr>
            <a:cxnSpLocks/>
            <a:stCxn id="87" idx="3"/>
            <a:endCxn id="88" idx="1"/>
          </p:cNvCxnSpPr>
          <p:nvPr/>
        </p:nvCxnSpPr>
        <p:spPr>
          <a:xfrm>
            <a:off x="7666488" y="5287352"/>
            <a:ext cx="39295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B21B129D-9734-4F5E-2A50-8E77C4607EBD}"/>
              </a:ext>
            </a:extLst>
          </p:cNvPr>
          <p:cNvCxnSpPr>
            <a:cxnSpLocks/>
            <a:stCxn id="88" idx="3"/>
          </p:cNvCxnSpPr>
          <p:nvPr/>
        </p:nvCxnSpPr>
        <p:spPr>
          <a:xfrm>
            <a:off x="9391980" y="5287352"/>
            <a:ext cx="392956"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287E335E-E383-C44E-AC9C-6B3CC97621E6}"/>
              </a:ext>
            </a:extLst>
          </p:cNvPr>
          <p:cNvCxnSpPr>
            <a:stCxn id="76" idx="2"/>
            <a:endCxn id="87" idx="1"/>
          </p:cNvCxnSpPr>
          <p:nvPr/>
        </p:nvCxnSpPr>
        <p:spPr>
          <a:xfrm rot="16200000" flipH="1">
            <a:off x="3850830" y="4529726"/>
            <a:ext cx="456028" cy="1059224"/>
          </a:xfrm>
          <a:prstGeom prst="bentConnector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ED526D9-8395-5503-BE30-0330F9681796}"/>
              </a:ext>
            </a:extLst>
          </p:cNvPr>
          <p:cNvCxnSpPr>
            <a:endCxn id="76" idx="1"/>
          </p:cNvCxnSpPr>
          <p:nvPr/>
        </p:nvCxnSpPr>
        <p:spPr>
          <a:xfrm>
            <a:off x="2490008" y="4550803"/>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09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2E635C-E52C-2F48-952E-D660B70D5B65}"/>
              </a:ext>
            </a:extLst>
          </p:cNvPr>
          <p:cNvSpPr txBox="1">
            <a:spLocks/>
          </p:cNvSpPr>
          <p:nvPr/>
        </p:nvSpPr>
        <p:spPr>
          <a:xfrm rot="16200000">
            <a:off x="-2580383" y="3239300"/>
            <a:ext cx="6048825" cy="626866"/>
          </a:xfrm>
          <a:prstGeom prst="rect">
            <a:avLst/>
          </a:prstGeom>
        </p:spPr>
        <p:txBody>
          <a:bodyPr anchor="ctr">
            <a:normAutofit/>
          </a:bodyPr>
          <a:lstStyle>
            <a:lvl1pPr algn="l" defTabSz="914400" rtl="0" eaLnBrk="1" latinLnBrk="0" hangingPunct="1">
              <a:lnSpc>
                <a:spcPct val="90000"/>
              </a:lnSpc>
              <a:spcBef>
                <a:spcPct val="0"/>
              </a:spcBef>
              <a:buNone/>
              <a:defRPr sz="4000" kern="1200">
                <a:solidFill>
                  <a:srgbClr val="96CCF8"/>
                </a:solidFill>
                <a:latin typeface="Raleway ExtraBold" panose="020B09030301010600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Patent </a:t>
            </a:r>
            <a:r>
              <a:rPr kumimoji="0" lang="en-IN" sz="280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rPr>
              <a:t>Audit &amp; Advisory Services</a:t>
            </a:r>
          </a:p>
        </p:txBody>
      </p:sp>
      <p:sp>
        <p:nvSpPr>
          <p:cNvPr id="3" name="Arrow: Pentagon 2">
            <a:extLst>
              <a:ext uri="{FF2B5EF4-FFF2-40B4-BE49-F238E27FC236}">
                <a16:creationId xmlns:a16="http://schemas.microsoft.com/office/drawing/2014/main" id="{A51C064D-A050-CEE1-BBB4-B62F5D9B37E8}"/>
              </a:ext>
            </a:extLst>
          </p:cNvPr>
          <p:cNvSpPr/>
          <p:nvPr/>
        </p:nvSpPr>
        <p:spPr>
          <a:xfrm>
            <a:off x="1118543" y="736581"/>
            <a:ext cx="8399767" cy="306796"/>
          </a:xfrm>
          <a:prstGeom prst="homePlate">
            <a:avLst/>
          </a:prstGeom>
          <a:solidFill>
            <a:srgbClr val="00206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spcBef>
                <a:spcPts val="100"/>
              </a:spcBef>
            </a:pPr>
            <a:r>
              <a:rPr lang="en-US" sz="1300" b="1" dirty="0">
                <a:solidFill>
                  <a:schemeClr val="bg1"/>
                </a:solidFill>
                <a:latin typeface="Roboto" panose="02000000000000000000" pitchFamily="2" charset="0"/>
                <a:ea typeface="Roboto" panose="02000000000000000000" pitchFamily="2" charset="0"/>
                <a:cs typeface="Arial" panose="020B0604020202020204" pitchFamily="34" charset="0"/>
              </a:rPr>
              <a:t>Merger &amp; Acquisition</a:t>
            </a:r>
          </a:p>
        </p:txBody>
      </p:sp>
      <p:sp>
        <p:nvSpPr>
          <p:cNvPr id="8" name="Rectangle: Rounded Corners 7">
            <a:extLst>
              <a:ext uri="{FF2B5EF4-FFF2-40B4-BE49-F238E27FC236}">
                <a16:creationId xmlns:a16="http://schemas.microsoft.com/office/drawing/2014/main" id="{E62C5CBD-82C3-DE46-1F2B-172DC378651D}"/>
              </a:ext>
            </a:extLst>
          </p:cNvPr>
          <p:cNvSpPr/>
          <p:nvPr/>
        </p:nvSpPr>
        <p:spPr>
          <a:xfrm>
            <a:off x="9717044" y="682217"/>
            <a:ext cx="1377101" cy="415523"/>
          </a:xfrm>
          <a:prstGeom prst="roundRect">
            <a:avLst>
              <a:gd name="adj" fmla="val 50000"/>
            </a:avLst>
          </a:prstGeom>
          <a:solidFill>
            <a:schemeClr val="accent6">
              <a:lumMod val="40000"/>
              <a:lumOff val="60000"/>
            </a:schemeClr>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lgn="ctr">
              <a:spcBef>
                <a:spcPts val="100"/>
              </a:spcBef>
            </a:pPr>
            <a:r>
              <a:rPr lang="en-US" sz="1100" b="1" dirty="0">
                <a:latin typeface="Roboto" panose="02000000000000000000" pitchFamily="2" charset="0"/>
                <a:ea typeface="Roboto" panose="02000000000000000000" pitchFamily="2" charset="0"/>
                <a:cs typeface="Arial" panose="020B0604020202020204" pitchFamily="34" charset="0"/>
              </a:rPr>
              <a:t>What’s in it for the Client?</a:t>
            </a:r>
          </a:p>
        </p:txBody>
      </p:sp>
      <p:sp>
        <p:nvSpPr>
          <p:cNvPr id="10" name="Rectangle: Rounded Corners 9">
            <a:extLst>
              <a:ext uri="{FF2B5EF4-FFF2-40B4-BE49-F238E27FC236}">
                <a16:creationId xmlns:a16="http://schemas.microsoft.com/office/drawing/2014/main" id="{207F149B-B53E-6735-D53E-9C5664019184}"/>
              </a:ext>
            </a:extLst>
          </p:cNvPr>
          <p:cNvSpPr/>
          <p:nvPr/>
        </p:nvSpPr>
        <p:spPr>
          <a:xfrm>
            <a:off x="2844036" y="1530703"/>
            <a:ext cx="1332539" cy="993921"/>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Competitors’ IP &amp; strategic activity assessment </a:t>
            </a:r>
            <a:endParaRPr lang="en-US" sz="950" dirty="0">
              <a:solidFill>
                <a:srgbClr val="002060"/>
              </a:solidFill>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BDAD7976-0129-645F-921A-64FC9FA7BF7E}"/>
              </a:ext>
            </a:extLst>
          </p:cNvPr>
          <p:cNvSpPr/>
          <p:nvPr/>
        </p:nvSpPr>
        <p:spPr>
          <a:xfrm>
            <a:off x="4569529" y="1530703"/>
            <a:ext cx="2448151" cy="993921"/>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Gap analysis –</a:t>
            </a:r>
          </a:p>
          <a:p>
            <a:pPr lvl="0"/>
            <a:r>
              <a:rPr lang="en-US" sz="950" b="0" dirty="0">
                <a:solidFill>
                  <a:schemeClr val="tx1"/>
                </a:solidFill>
                <a:latin typeface="Roboto" panose="02000000000000000000" pitchFamily="2" charset="0"/>
                <a:ea typeface="Roboto" panose="02000000000000000000" pitchFamily="2" charset="0"/>
              </a:rPr>
              <a:t>Identifying gaps in the patent portfolio based on market relevancy/trends, strategic alignment, and competitors' activity</a:t>
            </a:r>
          </a:p>
        </p:txBody>
      </p:sp>
      <p:sp>
        <p:nvSpPr>
          <p:cNvPr id="15" name="Rectangle: Rounded Corners 14">
            <a:extLst>
              <a:ext uri="{FF2B5EF4-FFF2-40B4-BE49-F238E27FC236}">
                <a16:creationId xmlns:a16="http://schemas.microsoft.com/office/drawing/2014/main" id="{A0B1C408-FC33-8767-5D73-1ECCA55BFB98}"/>
              </a:ext>
            </a:extLst>
          </p:cNvPr>
          <p:cNvSpPr/>
          <p:nvPr/>
        </p:nvSpPr>
        <p:spPr>
          <a:xfrm>
            <a:off x="1118543" y="1530703"/>
            <a:ext cx="1332539" cy="993922"/>
          </a:xfrm>
          <a:prstGeom prst="roundRect">
            <a:avLst>
              <a:gd name="adj"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Roboto" panose="02000000000000000000" pitchFamily="2" charset="0"/>
                <a:ea typeface="Roboto" panose="02000000000000000000" pitchFamily="2" charset="0"/>
              </a:rPr>
              <a:t>Client’s Input &amp; insights from the benchmarking step</a:t>
            </a:r>
          </a:p>
        </p:txBody>
      </p:sp>
      <p:cxnSp>
        <p:nvCxnSpPr>
          <p:cNvPr id="5" name="Straight Arrow Connector 4">
            <a:extLst>
              <a:ext uri="{FF2B5EF4-FFF2-40B4-BE49-F238E27FC236}">
                <a16:creationId xmlns:a16="http://schemas.microsoft.com/office/drawing/2014/main" id="{629B1FE9-1A57-89E6-2307-4A45A8E26C58}"/>
              </a:ext>
            </a:extLst>
          </p:cNvPr>
          <p:cNvCxnSpPr>
            <a:cxnSpLocks/>
            <a:stCxn id="10" idx="3"/>
            <a:endCxn id="11" idx="1"/>
          </p:cNvCxnSpPr>
          <p:nvPr/>
        </p:nvCxnSpPr>
        <p:spPr>
          <a:xfrm>
            <a:off x="4176575" y="2027664"/>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D5656E6-40F1-4F44-7714-D6A132BC2C85}"/>
              </a:ext>
            </a:extLst>
          </p:cNvPr>
          <p:cNvCxnSpPr>
            <a:cxnSpLocks/>
            <a:stCxn id="15" idx="3"/>
            <a:endCxn id="10" idx="1"/>
          </p:cNvCxnSpPr>
          <p:nvPr/>
        </p:nvCxnSpPr>
        <p:spPr>
          <a:xfrm>
            <a:off x="2451082" y="2027664"/>
            <a:ext cx="39295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EA54B66-DB57-FBF8-D529-3719C647CA59}"/>
              </a:ext>
            </a:extLst>
          </p:cNvPr>
          <p:cNvSpPr/>
          <p:nvPr/>
        </p:nvSpPr>
        <p:spPr>
          <a:xfrm>
            <a:off x="7306659" y="1343527"/>
            <a:ext cx="1738366"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0" dirty="0">
                <a:solidFill>
                  <a:schemeClr val="tx1"/>
                </a:solidFill>
                <a:latin typeface="Roboto" panose="02000000000000000000" pitchFamily="2" charset="0"/>
                <a:ea typeface="Roboto" panose="02000000000000000000" pitchFamily="2" charset="0"/>
              </a:rPr>
              <a:t>Identifying potential entities for collaboration or acquisition opportunity</a:t>
            </a:r>
          </a:p>
        </p:txBody>
      </p:sp>
      <p:sp>
        <p:nvSpPr>
          <p:cNvPr id="14" name="Rectangle: Rounded Corners 13">
            <a:extLst>
              <a:ext uri="{FF2B5EF4-FFF2-40B4-BE49-F238E27FC236}">
                <a16:creationId xmlns:a16="http://schemas.microsoft.com/office/drawing/2014/main" id="{FB184E75-4B11-2577-766C-ACEEB92886B6}"/>
              </a:ext>
            </a:extLst>
          </p:cNvPr>
          <p:cNvSpPr/>
          <p:nvPr/>
        </p:nvSpPr>
        <p:spPr>
          <a:xfrm>
            <a:off x="9746010" y="1343527"/>
            <a:ext cx="1332539"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Building strong research and innovation roadmap</a:t>
            </a:r>
          </a:p>
        </p:txBody>
      </p:sp>
      <p:cxnSp>
        <p:nvCxnSpPr>
          <p:cNvPr id="20" name="Straight Arrow Connector 19">
            <a:extLst>
              <a:ext uri="{FF2B5EF4-FFF2-40B4-BE49-F238E27FC236}">
                <a16:creationId xmlns:a16="http://schemas.microsoft.com/office/drawing/2014/main" id="{412AAF47-E32F-3425-381C-F185C1CB0215}"/>
              </a:ext>
            </a:extLst>
          </p:cNvPr>
          <p:cNvCxnSpPr>
            <a:cxnSpLocks/>
            <a:stCxn id="12" idx="3"/>
            <a:endCxn id="14" idx="1"/>
          </p:cNvCxnSpPr>
          <p:nvPr/>
        </p:nvCxnSpPr>
        <p:spPr>
          <a:xfrm>
            <a:off x="9045025" y="1652101"/>
            <a:ext cx="700985"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58C6344-4BC4-7248-A3AB-319D3A64AC61}"/>
              </a:ext>
            </a:extLst>
          </p:cNvPr>
          <p:cNvSpPr/>
          <p:nvPr/>
        </p:nvSpPr>
        <p:spPr>
          <a:xfrm>
            <a:off x="7306659" y="2094655"/>
            <a:ext cx="1738366"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0" dirty="0">
                <a:solidFill>
                  <a:schemeClr val="tx1"/>
                </a:solidFill>
                <a:latin typeface="Roboto" panose="02000000000000000000" pitchFamily="2" charset="0"/>
                <a:ea typeface="Roboto" panose="02000000000000000000" pitchFamily="2" charset="0"/>
              </a:rPr>
              <a:t>Identifying potential academia for partnership opportunity</a:t>
            </a:r>
            <a:endParaRPr lang="en-US" sz="950" b="1" dirty="0">
              <a:solidFill>
                <a:schemeClr val="tx1"/>
              </a:solidFill>
              <a:latin typeface="Roboto" panose="02000000000000000000" pitchFamily="2" charset="0"/>
              <a:ea typeface="Roboto" panose="02000000000000000000" pitchFamily="2" charset="0"/>
            </a:endParaRPr>
          </a:p>
        </p:txBody>
      </p:sp>
      <p:sp>
        <p:nvSpPr>
          <p:cNvPr id="36" name="Rectangle: Rounded Corners 35">
            <a:extLst>
              <a:ext uri="{FF2B5EF4-FFF2-40B4-BE49-F238E27FC236}">
                <a16:creationId xmlns:a16="http://schemas.microsoft.com/office/drawing/2014/main" id="{8467962F-8C8B-DBC6-5C67-04D647D09612}"/>
              </a:ext>
            </a:extLst>
          </p:cNvPr>
          <p:cNvSpPr/>
          <p:nvPr/>
        </p:nvSpPr>
        <p:spPr>
          <a:xfrm>
            <a:off x="9746010" y="2094655"/>
            <a:ext cx="1332539"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Revenue </a:t>
            </a:r>
          </a:p>
          <a:p>
            <a:pPr lvl="0"/>
            <a:r>
              <a:rPr lang="en-US" sz="950" b="1" dirty="0">
                <a:solidFill>
                  <a:srgbClr val="FF0066"/>
                </a:solidFill>
                <a:latin typeface="Roboto" panose="02000000000000000000" pitchFamily="2" charset="0"/>
                <a:ea typeface="Roboto" panose="02000000000000000000" pitchFamily="2" charset="0"/>
              </a:rPr>
              <a:t>generation</a:t>
            </a:r>
          </a:p>
        </p:txBody>
      </p:sp>
      <p:cxnSp>
        <p:nvCxnSpPr>
          <p:cNvPr id="37" name="Straight Arrow Connector 36">
            <a:extLst>
              <a:ext uri="{FF2B5EF4-FFF2-40B4-BE49-F238E27FC236}">
                <a16:creationId xmlns:a16="http://schemas.microsoft.com/office/drawing/2014/main" id="{4C933F14-B3C8-8093-40B0-8E45BEE91FDF}"/>
              </a:ext>
            </a:extLst>
          </p:cNvPr>
          <p:cNvCxnSpPr>
            <a:cxnSpLocks/>
            <a:stCxn id="35" idx="3"/>
            <a:endCxn id="36" idx="1"/>
          </p:cNvCxnSpPr>
          <p:nvPr/>
        </p:nvCxnSpPr>
        <p:spPr>
          <a:xfrm>
            <a:off x="9045025" y="2403229"/>
            <a:ext cx="700985"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Arrow: Pentagon 61">
            <a:extLst>
              <a:ext uri="{FF2B5EF4-FFF2-40B4-BE49-F238E27FC236}">
                <a16:creationId xmlns:a16="http://schemas.microsoft.com/office/drawing/2014/main" id="{9C6693E9-8CB0-2694-D839-4A39B6862DB6}"/>
              </a:ext>
            </a:extLst>
          </p:cNvPr>
          <p:cNvSpPr/>
          <p:nvPr/>
        </p:nvSpPr>
        <p:spPr>
          <a:xfrm>
            <a:off x="1118543" y="2987403"/>
            <a:ext cx="8399767" cy="306796"/>
          </a:xfrm>
          <a:prstGeom prst="homePlate">
            <a:avLst/>
          </a:prstGeom>
          <a:solidFill>
            <a:srgbClr val="002060"/>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spcBef>
                <a:spcPts val="100"/>
              </a:spcBef>
            </a:pPr>
            <a:r>
              <a:rPr lang="en-US" sz="1300" b="1" dirty="0">
                <a:solidFill>
                  <a:schemeClr val="bg1"/>
                </a:solidFill>
                <a:latin typeface="Roboto" panose="02000000000000000000" pitchFamily="2" charset="0"/>
                <a:ea typeface="Roboto" panose="02000000000000000000" pitchFamily="2" charset="0"/>
                <a:cs typeface="Arial" panose="020B0604020202020204" pitchFamily="34" charset="0"/>
              </a:rPr>
              <a:t>IP Monetization</a:t>
            </a:r>
          </a:p>
        </p:txBody>
      </p:sp>
      <p:sp>
        <p:nvSpPr>
          <p:cNvPr id="63" name="Rectangle: Rounded Corners 62">
            <a:extLst>
              <a:ext uri="{FF2B5EF4-FFF2-40B4-BE49-F238E27FC236}">
                <a16:creationId xmlns:a16="http://schemas.microsoft.com/office/drawing/2014/main" id="{8D525773-EDB1-51F7-42BE-6C7A0FB8A624}"/>
              </a:ext>
            </a:extLst>
          </p:cNvPr>
          <p:cNvSpPr/>
          <p:nvPr/>
        </p:nvSpPr>
        <p:spPr>
          <a:xfrm>
            <a:off x="9717044" y="2933039"/>
            <a:ext cx="1377101" cy="415523"/>
          </a:xfrm>
          <a:prstGeom prst="roundRect">
            <a:avLst>
              <a:gd name="adj" fmla="val 50000"/>
            </a:avLst>
          </a:prstGeom>
          <a:solidFill>
            <a:schemeClr val="accent6">
              <a:lumMod val="40000"/>
              <a:lumOff val="60000"/>
            </a:schemeClr>
          </a:solidFill>
          <a:ln w="12700" cap="flat" cmpd="sng" algn="ctr">
            <a:noFill/>
            <a:prstDash val="solid"/>
            <a:miter lim="800000"/>
          </a:ln>
          <a:effectLst/>
          <a:scene3d>
            <a:camera prst="orthographicFront">
              <a:rot lat="0" lon="0" rev="0"/>
            </a:camera>
            <a:lightRig rig="contrasting" dir="t">
              <a:rot lat="0" lon="0" rev="1500000"/>
            </a:lightRig>
          </a:scene3d>
          <a:sp3d prstMaterial="metal"/>
        </p:spPr>
        <p:txBody>
          <a:bodyPr rtlCol="0" anchor="ctr"/>
          <a:lstStyle/>
          <a:p>
            <a:pPr marL="12700" algn="ctr">
              <a:spcBef>
                <a:spcPts val="100"/>
              </a:spcBef>
            </a:pPr>
            <a:r>
              <a:rPr lang="en-US" sz="1100" b="1" dirty="0">
                <a:latin typeface="Roboto" panose="02000000000000000000" pitchFamily="2" charset="0"/>
                <a:ea typeface="Roboto" panose="02000000000000000000" pitchFamily="2" charset="0"/>
                <a:cs typeface="Arial" panose="020B0604020202020204" pitchFamily="34" charset="0"/>
              </a:rPr>
              <a:t>What’s in it for the Client?</a:t>
            </a:r>
          </a:p>
        </p:txBody>
      </p:sp>
      <p:sp>
        <p:nvSpPr>
          <p:cNvPr id="64" name="Rectangle: Rounded Corners 63">
            <a:extLst>
              <a:ext uri="{FF2B5EF4-FFF2-40B4-BE49-F238E27FC236}">
                <a16:creationId xmlns:a16="http://schemas.microsoft.com/office/drawing/2014/main" id="{EEFE2D99-7252-F039-D199-EDCF964F9F8A}"/>
              </a:ext>
            </a:extLst>
          </p:cNvPr>
          <p:cNvSpPr/>
          <p:nvPr/>
        </p:nvSpPr>
        <p:spPr>
          <a:xfrm>
            <a:off x="2844036" y="4095687"/>
            <a:ext cx="2373263" cy="993921"/>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0" dirty="0">
                <a:solidFill>
                  <a:schemeClr val="tx1"/>
                </a:solidFill>
                <a:latin typeface="Roboto" panose="02000000000000000000" pitchFamily="2" charset="0"/>
                <a:ea typeface="Roboto" panose="02000000000000000000" pitchFamily="2" charset="0"/>
              </a:rPr>
              <a:t>Identifying patent clusters non-aligned with the client’s current business strategy </a:t>
            </a:r>
          </a:p>
        </p:txBody>
      </p:sp>
      <p:sp>
        <p:nvSpPr>
          <p:cNvPr id="65" name="Rectangle: Rounded Corners 64">
            <a:extLst>
              <a:ext uri="{FF2B5EF4-FFF2-40B4-BE49-F238E27FC236}">
                <a16:creationId xmlns:a16="http://schemas.microsoft.com/office/drawing/2014/main" id="{5A2F7F9C-CE14-CC08-7F51-BDBBD48AFF3F}"/>
              </a:ext>
            </a:extLst>
          </p:cNvPr>
          <p:cNvSpPr/>
          <p:nvPr/>
        </p:nvSpPr>
        <p:spPr>
          <a:xfrm>
            <a:off x="1118543" y="4095686"/>
            <a:ext cx="1332539" cy="993922"/>
          </a:xfrm>
          <a:prstGeom prst="roundRect">
            <a:avLst>
              <a:gd name="adj"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Roboto" panose="02000000000000000000" pitchFamily="2" charset="0"/>
                <a:ea typeface="Roboto" panose="02000000000000000000" pitchFamily="2" charset="0"/>
              </a:rPr>
              <a:t>Client’s Input &amp; insights from the benchmarking step</a:t>
            </a:r>
          </a:p>
        </p:txBody>
      </p:sp>
      <p:cxnSp>
        <p:nvCxnSpPr>
          <p:cNvPr id="66" name="Straight Arrow Connector 65">
            <a:extLst>
              <a:ext uri="{FF2B5EF4-FFF2-40B4-BE49-F238E27FC236}">
                <a16:creationId xmlns:a16="http://schemas.microsoft.com/office/drawing/2014/main" id="{6A70C9EF-5594-6963-4C41-F98BBE6FFAA7}"/>
              </a:ext>
            </a:extLst>
          </p:cNvPr>
          <p:cNvCxnSpPr>
            <a:cxnSpLocks/>
            <a:stCxn id="65" idx="3"/>
            <a:endCxn id="64" idx="1"/>
          </p:cNvCxnSpPr>
          <p:nvPr/>
        </p:nvCxnSpPr>
        <p:spPr>
          <a:xfrm>
            <a:off x="2451082" y="4592647"/>
            <a:ext cx="392954"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E350E321-B700-6B77-2274-63335CA0B63F}"/>
              </a:ext>
            </a:extLst>
          </p:cNvPr>
          <p:cNvSpPr/>
          <p:nvPr/>
        </p:nvSpPr>
        <p:spPr>
          <a:xfrm>
            <a:off x="5616052" y="3526105"/>
            <a:ext cx="3902257"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002060"/>
                </a:solidFill>
                <a:latin typeface="Roboto" panose="02000000000000000000" pitchFamily="2" charset="0"/>
                <a:ea typeface="Roboto" panose="02000000000000000000" pitchFamily="2" charset="0"/>
              </a:rPr>
              <a:t>Licensing out –</a:t>
            </a:r>
          </a:p>
          <a:p>
            <a:pPr lvl="0"/>
            <a:r>
              <a:rPr lang="en-US" sz="950" b="0" dirty="0">
                <a:solidFill>
                  <a:schemeClr val="tx1"/>
                </a:solidFill>
                <a:latin typeface="Roboto" panose="02000000000000000000" pitchFamily="2" charset="0"/>
                <a:ea typeface="Roboto" panose="02000000000000000000" pitchFamily="2" charset="0"/>
              </a:rPr>
              <a:t>Identifying entities from peers’ or non-peers’ domains for licensing-out opportunity  </a:t>
            </a:r>
          </a:p>
        </p:txBody>
      </p:sp>
      <p:sp>
        <p:nvSpPr>
          <p:cNvPr id="68" name="Rectangle: Rounded Corners 67">
            <a:extLst>
              <a:ext uri="{FF2B5EF4-FFF2-40B4-BE49-F238E27FC236}">
                <a16:creationId xmlns:a16="http://schemas.microsoft.com/office/drawing/2014/main" id="{7E7FD95E-3A02-2FA1-0747-2F4F4EFBFD32}"/>
              </a:ext>
            </a:extLst>
          </p:cNvPr>
          <p:cNvSpPr/>
          <p:nvPr/>
        </p:nvSpPr>
        <p:spPr>
          <a:xfrm>
            <a:off x="9746010" y="3526105"/>
            <a:ext cx="1332539"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Revenue </a:t>
            </a:r>
          </a:p>
          <a:p>
            <a:pPr lvl="0"/>
            <a:r>
              <a:rPr lang="en-US" sz="950" b="1" dirty="0">
                <a:solidFill>
                  <a:srgbClr val="FF0066"/>
                </a:solidFill>
                <a:latin typeface="Roboto" panose="02000000000000000000" pitchFamily="2" charset="0"/>
                <a:ea typeface="Roboto" panose="02000000000000000000" pitchFamily="2" charset="0"/>
              </a:rPr>
              <a:t>generation</a:t>
            </a:r>
          </a:p>
        </p:txBody>
      </p:sp>
      <p:cxnSp>
        <p:nvCxnSpPr>
          <p:cNvPr id="69" name="Straight Arrow Connector 68">
            <a:extLst>
              <a:ext uri="{FF2B5EF4-FFF2-40B4-BE49-F238E27FC236}">
                <a16:creationId xmlns:a16="http://schemas.microsoft.com/office/drawing/2014/main" id="{EB59FBF6-EFF2-FDC6-5B3B-BC2BA3E6F7CB}"/>
              </a:ext>
            </a:extLst>
          </p:cNvPr>
          <p:cNvCxnSpPr>
            <a:cxnSpLocks/>
            <a:stCxn id="67" idx="3"/>
            <a:endCxn id="68" idx="1"/>
          </p:cNvCxnSpPr>
          <p:nvPr/>
        </p:nvCxnSpPr>
        <p:spPr>
          <a:xfrm>
            <a:off x="9518309" y="3834679"/>
            <a:ext cx="227701"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DD174E02-B949-1D09-FFF2-42F5634AA487}"/>
              </a:ext>
            </a:extLst>
          </p:cNvPr>
          <p:cNvSpPr/>
          <p:nvPr/>
        </p:nvSpPr>
        <p:spPr>
          <a:xfrm>
            <a:off x="5616052" y="4284074"/>
            <a:ext cx="3902257"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50" b="1" dirty="0">
                <a:solidFill>
                  <a:srgbClr val="002060"/>
                </a:solidFill>
                <a:latin typeface="Roboto" panose="02000000000000000000" pitchFamily="2" charset="0"/>
                <a:ea typeface="Roboto" panose="02000000000000000000" pitchFamily="2" charset="0"/>
              </a:rPr>
              <a:t>Enforcement analysis –</a:t>
            </a:r>
          </a:p>
          <a:p>
            <a:r>
              <a:rPr lang="en-US" sz="950" dirty="0">
                <a:solidFill>
                  <a:schemeClr val="tx1"/>
                </a:solidFill>
                <a:latin typeface="Roboto" panose="02000000000000000000" pitchFamily="2" charset="0"/>
                <a:ea typeface="Roboto" panose="02000000000000000000" pitchFamily="2" charset="0"/>
              </a:rPr>
              <a:t>Id</a:t>
            </a:r>
            <a:r>
              <a:rPr lang="en-US" sz="950" b="0" dirty="0">
                <a:solidFill>
                  <a:schemeClr val="tx1"/>
                </a:solidFill>
                <a:latin typeface="Roboto" panose="02000000000000000000" pitchFamily="2" charset="0"/>
                <a:ea typeface="Roboto" panose="02000000000000000000" pitchFamily="2" charset="0"/>
              </a:rPr>
              <a:t>entifying peers’ or non-peers’ entities who are potentially infringing and building strategy for enforcement based on collecting evidence of use</a:t>
            </a:r>
            <a:r>
              <a:rPr lang="en-US" sz="950" dirty="0">
                <a:solidFill>
                  <a:schemeClr val="tx1"/>
                </a:solidFill>
                <a:latin typeface="Roboto" panose="02000000000000000000" pitchFamily="2" charset="0"/>
                <a:ea typeface="Roboto" panose="02000000000000000000" pitchFamily="2" charset="0"/>
              </a:rPr>
              <a:t> </a:t>
            </a:r>
          </a:p>
        </p:txBody>
      </p:sp>
      <p:sp>
        <p:nvSpPr>
          <p:cNvPr id="71" name="Rectangle: Rounded Corners 70">
            <a:extLst>
              <a:ext uri="{FF2B5EF4-FFF2-40B4-BE49-F238E27FC236}">
                <a16:creationId xmlns:a16="http://schemas.microsoft.com/office/drawing/2014/main" id="{4AED5ACE-2F61-84F4-58B4-DFA5FC887199}"/>
              </a:ext>
            </a:extLst>
          </p:cNvPr>
          <p:cNvSpPr/>
          <p:nvPr/>
        </p:nvSpPr>
        <p:spPr>
          <a:xfrm>
            <a:off x="9746010" y="4284074"/>
            <a:ext cx="1332539"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Revenue </a:t>
            </a:r>
          </a:p>
          <a:p>
            <a:pPr lvl="0"/>
            <a:r>
              <a:rPr lang="en-US" sz="950" b="1" dirty="0">
                <a:solidFill>
                  <a:srgbClr val="FF0066"/>
                </a:solidFill>
                <a:latin typeface="Roboto" panose="02000000000000000000" pitchFamily="2" charset="0"/>
                <a:ea typeface="Roboto" panose="02000000000000000000" pitchFamily="2" charset="0"/>
              </a:rPr>
              <a:t>generation</a:t>
            </a:r>
          </a:p>
        </p:txBody>
      </p:sp>
      <p:cxnSp>
        <p:nvCxnSpPr>
          <p:cNvPr id="72" name="Straight Arrow Connector 71">
            <a:extLst>
              <a:ext uri="{FF2B5EF4-FFF2-40B4-BE49-F238E27FC236}">
                <a16:creationId xmlns:a16="http://schemas.microsoft.com/office/drawing/2014/main" id="{D09436AD-287B-1DBC-A091-9AED2225F5BD}"/>
              </a:ext>
            </a:extLst>
          </p:cNvPr>
          <p:cNvCxnSpPr>
            <a:cxnSpLocks/>
            <a:stCxn id="70" idx="3"/>
            <a:endCxn id="71" idx="1"/>
          </p:cNvCxnSpPr>
          <p:nvPr/>
        </p:nvCxnSpPr>
        <p:spPr>
          <a:xfrm>
            <a:off x="9518309" y="4592648"/>
            <a:ext cx="227701"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F922EB43-9491-3E0A-26DF-DE2881E55A7C}"/>
              </a:ext>
            </a:extLst>
          </p:cNvPr>
          <p:cNvSpPr/>
          <p:nvPr/>
        </p:nvSpPr>
        <p:spPr>
          <a:xfrm>
            <a:off x="5616052" y="5042042"/>
            <a:ext cx="3902257"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50" b="1" dirty="0">
                <a:solidFill>
                  <a:srgbClr val="002060"/>
                </a:solidFill>
                <a:latin typeface="Roboto" panose="02000000000000000000" pitchFamily="2" charset="0"/>
                <a:ea typeface="Roboto" panose="02000000000000000000" pitchFamily="2" charset="0"/>
              </a:rPr>
              <a:t>Patent termination –</a:t>
            </a:r>
            <a:endParaRPr lang="en-US" sz="950" dirty="0">
              <a:solidFill>
                <a:schemeClr val="tx1"/>
              </a:solidFill>
              <a:latin typeface="Roboto" panose="02000000000000000000" pitchFamily="2" charset="0"/>
              <a:ea typeface="Roboto" panose="02000000000000000000" pitchFamily="2" charset="0"/>
            </a:endParaRPr>
          </a:p>
          <a:p>
            <a:r>
              <a:rPr lang="en-US" sz="950" dirty="0">
                <a:solidFill>
                  <a:schemeClr val="tx1"/>
                </a:solidFill>
                <a:latin typeface="Roboto" panose="02000000000000000000" pitchFamily="2" charset="0"/>
                <a:ea typeface="Roboto" panose="02000000000000000000" pitchFamily="2" charset="0"/>
              </a:rPr>
              <a:t>Discontinuation of the identified patent cluster after assessing all possible utilization options </a:t>
            </a:r>
          </a:p>
        </p:txBody>
      </p:sp>
      <p:cxnSp>
        <p:nvCxnSpPr>
          <p:cNvPr id="94" name="Connector: Elbow 93">
            <a:extLst>
              <a:ext uri="{FF2B5EF4-FFF2-40B4-BE49-F238E27FC236}">
                <a16:creationId xmlns:a16="http://schemas.microsoft.com/office/drawing/2014/main" id="{8ED85342-339B-A3F6-E06F-67E7273D0B39}"/>
              </a:ext>
            </a:extLst>
          </p:cNvPr>
          <p:cNvCxnSpPr>
            <a:cxnSpLocks/>
            <a:stCxn id="67" idx="1"/>
            <a:endCxn id="70" idx="1"/>
          </p:cNvCxnSpPr>
          <p:nvPr/>
        </p:nvCxnSpPr>
        <p:spPr>
          <a:xfrm rot="10800000" flipV="1">
            <a:off x="5616052" y="3834678"/>
            <a:ext cx="12700" cy="757969"/>
          </a:xfrm>
          <a:prstGeom prst="bentConnector3">
            <a:avLst>
              <a:gd name="adj1" fmla="val 1800000"/>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7CAE68E-05BD-2AB0-DF96-5DA95B00EB0B}"/>
              </a:ext>
            </a:extLst>
          </p:cNvPr>
          <p:cNvCxnSpPr>
            <a:cxnSpLocks/>
            <a:stCxn id="70" idx="1"/>
            <a:endCxn id="73" idx="1"/>
          </p:cNvCxnSpPr>
          <p:nvPr/>
        </p:nvCxnSpPr>
        <p:spPr>
          <a:xfrm rot="10800000" flipV="1">
            <a:off x="5616052" y="4592648"/>
            <a:ext cx="12700" cy="757968"/>
          </a:xfrm>
          <a:prstGeom prst="bentConnector3">
            <a:avLst>
              <a:gd name="adj1" fmla="val 1800000"/>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8187FDC0-2557-1112-37BC-1E290879CB07}"/>
              </a:ext>
            </a:extLst>
          </p:cNvPr>
          <p:cNvSpPr/>
          <p:nvPr/>
        </p:nvSpPr>
        <p:spPr>
          <a:xfrm>
            <a:off x="9746010" y="5042042"/>
            <a:ext cx="1332539" cy="617147"/>
          </a:xfrm>
          <a:prstGeom prst="roundRect">
            <a:avLst>
              <a:gd name="adj" fmla="val 0"/>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950" b="1" dirty="0">
                <a:solidFill>
                  <a:srgbClr val="FF0066"/>
                </a:solidFill>
                <a:latin typeface="Roboto" panose="02000000000000000000" pitchFamily="2" charset="0"/>
                <a:ea typeface="Roboto" panose="02000000000000000000" pitchFamily="2" charset="0"/>
              </a:rPr>
              <a:t>&gt;&gt; Cost optimization </a:t>
            </a:r>
          </a:p>
        </p:txBody>
      </p:sp>
      <p:cxnSp>
        <p:nvCxnSpPr>
          <p:cNvPr id="97" name="Straight Arrow Connector 96">
            <a:extLst>
              <a:ext uri="{FF2B5EF4-FFF2-40B4-BE49-F238E27FC236}">
                <a16:creationId xmlns:a16="http://schemas.microsoft.com/office/drawing/2014/main" id="{3876A5E7-194D-A8B0-9F26-706A7580CC2C}"/>
              </a:ext>
            </a:extLst>
          </p:cNvPr>
          <p:cNvCxnSpPr>
            <a:cxnSpLocks/>
            <a:stCxn id="73" idx="3"/>
            <a:endCxn id="96" idx="1"/>
          </p:cNvCxnSpPr>
          <p:nvPr/>
        </p:nvCxnSpPr>
        <p:spPr>
          <a:xfrm>
            <a:off x="9518309" y="5350616"/>
            <a:ext cx="227701"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0CBE0BB6-2F02-1494-704B-41911C2D2E47}"/>
              </a:ext>
            </a:extLst>
          </p:cNvPr>
          <p:cNvCxnSpPr>
            <a:stCxn id="12" idx="1"/>
            <a:endCxn id="35" idx="1"/>
          </p:cNvCxnSpPr>
          <p:nvPr/>
        </p:nvCxnSpPr>
        <p:spPr>
          <a:xfrm rot="10800000" flipV="1">
            <a:off x="7306659" y="1652101"/>
            <a:ext cx="12700" cy="751128"/>
          </a:xfrm>
          <a:prstGeom prst="bentConnector3">
            <a:avLst>
              <a:gd name="adj1" fmla="val 1800000"/>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864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26068</TotalTime>
  <Words>1161</Words>
  <Application>Microsoft Office PowerPoint</Application>
  <PresentationFormat>Widescreen</PresentationFormat>
  <Paragraphs>457</Paragraphs>
  <Slides>8</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21" baseType="lpstr">
      <vt:lpstr>Arial</vt:lpstr>
      <vt:lpstr>Calibri</vt:lpstr>
      <vt:lpstr>Calibri Light</vt:lpstr>
      <vt:lpstr>Century Gothic</vt:lpstr>
      <vt:lpstr>Open Sans</vt:lpstr>
      <vt:lpstr>Raleway ExtraBold</vt:lpstr>
      <vt:lpstr>Raleway Medium</vt:lpstr>
      <vt:lpstr>Raleway SemiBold</vt:lpstr>
      <vt:lpstr>Roboto</vt:lpstr>
      <vt:lpstr>Segoe UI</vt:lpstr>
      <vt:lpstr>Verdana</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dc:title>
  <dc:creator>Siddharth Dutta</dc:creator>
  <cp:lastModifiedBy>Nilesh Tiwari</cp:lastModifiedBy>
  <cp:revision>64</cp:revision>
  <dcterms:created xsi:type="dcterms:W3CDTF">2023-06-28T06:07:45Z</dcterms:created>
  <dcterms:modified xsi:type="dcterms:W3CDTF">2024-01-03T18:23:18Z</dcterms:modified>
</cp:coreProperties>
</file>